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4" r:id="rId7"/>
    <p:sldId id="262" r:id="rId8"/>
    <p:sldId id="263" r:id="rId9"/>
    <p:sldId id="265" r:id="rId10"/>
    <p:sldId id="268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6" r:id="rId19"/>
    <p:sldId id="277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121AB8-500B-40D0-9B4A-738D4EDF7D9F}" v="1974" dt="2023-04-09T14:49:06.232"/>
    <p1510:client id="{A13E6696-29E2-400B-8D8B-69B6F2EABB80}" v="10" dt="2023-04-09T15:07:28.1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CD60141-EEBD-4EC1-8E34-0344C16A1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18308" y="0"/>
            <a:ext cx="6873692" cy="6858000"/>
          </a:xfrm>
          <a:custGeom>
            <a:avLst/>
            <a:gdLst>
              <a:gd name="connsiteX0" fmla="*/ 113289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5318308 w 12192000"/>
              <a:gd name="connsiteY3" fmla="*/ 6858000 h 6858000"/>
              <a:gd name="connsiteX4" fmla="*/ 11328897 w 12192000"/>
              <a:gd name="connsiteY4" fmla="*/ 4 h 6858000"/>
              <a:gd name="connsiteX5" fmla="*/ 11328898 w 12192000"/>
              <a:gd name="connsiteY5" fmla="*/ 2 h 6858000"/>
              <a:gd name="connsiteX6" fmla="*/ 0 w 12192000"/>
              <a:gd name="connsiteY6" fmla="*/ 0 h 6858000"/>
              <a:gd name="connsiteX7" fmla="*/ 6700 w 12192000"/>
              <a:gd name="connsiteY7" fmla="*/ 0 h 6858000"/>
              <a:gd name="connsiteX8" fmla="*/ 6700 w 12192000"/>
              <a:gd name="connsiteY8" fmla="*/ 6858000 h 6858000"/>
              <a:gd name="connsiteX9" fmla="*/ 0 w 12192000"/>
              <a:gd name="connsiteY9" fmla="*/ 6858000 h 6858000"/>
              <a:gd name="connsiteX0" fmla="*/ 113289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5318308 w 12192000"/>
              <a:gd name="connsiteY3" fmla="*/ 6858000 h 6858000"/>
              <a:gd name="connsiteX4" fmla="*/ 11328897 w 12192000"/>
              <a:gd name="connsiteY4" fmla="*/ 4 h 6858000"/>
              <a:gd name="connsiteX5" fmla="*/ 11328898 w 12192000"/>
              <a:gd name="connsiteY5" fmla="*/ 2 h 6858000"/>
              <a:gd name="connsiteX6" fmla="*/ 11328900 w 12192000"/>
              <a:gd name="connsiteY6" fmla="*/ 0 h 6858000"/>
              <a:gd name="connsiteX7" fmla="*/ 0 w 12192000"/>
              <a:gd name="connsiteY7" fmla="*/ 6858000 h 6858000"/>
              <a:gd name="connsiteX8" fmla="*/ 6700 w 12192000"/>
              <a:gd name="connsiteY8" fmla="*/ 0 h 6858000"/>
              <a:gd name="connsiteX9" fmla="*/ 6700 w 12192000"/>
              <a:gd name="connsiteY9" fmla="*/ 6858000 h 6858000"/>
              <a:gd name="connsiteX10" fmla="*/ 0 w 12192000"/>
              <a:gd name="connsiteY10" fmla="*/ 6858000 h 6858000"/>
              <a:gd name="connsiteX0" fmla="*/ 11322200 w 12185300"/>
              <a:gd name="connsiteY0" fmla="*/ 0 h 6858000"/>
              <a:gd name="connsiteX1" fmla="*/ 12185300 w 12185300"/>
              <a:gd name="connsiteY1" fmla="*/ 0 h 6858000"/>
              <a:gd name="connsiteX2" fmla="*/ 12185300 w 12185300"/>
              <a:gd name="connsiteY2" fmla="*/ 6858000 h 6858000"/>
              <a:gd name="connsiteX3" fmla="*/ 5311608 w 12185300"/>
              <a:gd name="connsiteY3" fmla="*/ 6858000 h 6858000"/>
              <a:gd name="connsiteX4" fmla="*/ 11322197 w 12185300"/>
              <a:gd name="connsiteY4" fmla="*/ 4 h 6858000"/>
              <a:gd name="connsiteX5" fmla="*/ 11322198 w 12185300"/>
              <a:gd name="connsiteY5" fmla="*/ 2 h 6858000"/>
              <a:gd name="connsiteX6" fmla="*/ 11322200 w 12185300"/>
              <a:gd name="connsiteY6" fmla="*/ 0 h 6858000"/>
              <a:gd name="connsiteX7" fmla="*/ 0 w 12185300"/>
              <a:gd name="connsiteY7" fmla="*/ 6858000 h 6858000"/>
              <a:gd name="connsiteX8" fmla="*/ 0 w 12185300"/>
              <a:gd name="connsiteY8" fmla="*/ 0 h 6858000"/>
              <a:gd name="connsiteX9" fmla="*/ 0 w 12185300"/>
              <a:gd name="connsiteY9" fmla="*/ 6858000 h 6858000"/>
              <a:gd name="connsiteX0" fmla="*/ 6010592 w 6873692"/>
              <a:gd name="connsiteY0" fmla="*/ 0 h 6858000"/>
              <a:gd name="connsiteX1" fmla="*/ 6873692 w 6873692"/>
              <a:gd name="connsiteY1" fmla="*/ 0 h 6858000"/>
              <a:gd name="connsiteX2" fmla="*/ 6873692 w 6873692"/>
              <a:gd name="connsiteY2" fmla="*/ 6858000 h 6858000"/>
              <a:gd name="connsiteX3" fmla="*/ 0 w 6873692"/>
              <a:gd name="connsiteY3" fmla="*/ 6858000 h 6858000"/>
              <a:gd name="connsiteX4" fmla="*/ 6010589 w 6873692"/>
              <a:gd name="connsiteY4" fmla="*/ 4 h 6858000"/>
              <a:gd name="connsiteX5" fmla="*/ 6010590 w 6873692"/>
              <a:gd name="connsiteY5" fmla="*/ 2 h 6858000"/>
              <a:gd name="connsiteX6" fmla="*/ 6010592 w 6873692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3692" h="6858000">
                <a:moveTo>
                  <a:pt x="6010592" y="0"/>
                </a:moveTo>
                <a:lnTo>
                  <a:pt x="6873692" y="0"/>
                </a:lnTo>
                <a:lnTo>
                  <a:pt x="6873692" y="6858000"/>
                </a:lnTo>
                <a:lnTo>
                  <a:pt x="0" y="6858000"/>
                </a:lnTo>
                <a:lnTo>
                  <a:pt x="6010589" y="4"/>
                </a:lnTo>
                <a:cubicBezTo>
                  <a:pt x="6010589" y="3"/>
                  <a:pt x="6010590" y="3"/>
                  <a:pt x="6010590" y="2"/>
                </a:cubicBezTo>
                <a:lnTo>
                  <a:pt x="6010592" y="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5FCBBA-905A-4FD1-BFBA-F3EE6DA264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81098"/>
            <a:ext cx="8986580" cy="2832404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48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D287E-F1C8-463F-8429-D1B5B1582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5463522"/>
            <a:ext cx="8986580" cy="650311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1F44ED-7973-4A99-B2CA-A8962BCE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F96F2-D6BE-49AC-A605-5AE87C3F2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17FC50-B13C-4B63-AE64-F71A6EDE6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C75A547-BCD1-42BE-966E-53CA0AB93165}"/>
              </a:ext>
            </a:extLst>
          </p:cNvPr>
          <p:cNvCxnSpPr>
            <a:cxnSpLocks/>
          </p:cNvCxnSpPr>
          <p:nvPr/>
        </p:nvCxnSpPr>
        <p:spPr>
          <a:xfrm>
            <a:off x="1188357" y="5151666"/>
            <a:ext cx="98225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9714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A3BF2-BCE9-47D7-B1C0-1F0E4936B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722E9-C3E4-48AF-996A-495AE659FA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9E516-382B-4845-93BF-20C16EE0D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96E16-F168-442A-843C-5D490D54B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A61BEA-A969-437A-BD8B-CB1B709AD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646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528449-3E11-45FF-BF3A-651867603E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572500" y="870625"/>
            <a:ext cx="2476499" cy="5029201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C0EAB0-2DFA-4CBA-86B1-1826EF523D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43000" y="870625"/>
            <a:ext cx="7324928" cy="5029201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22F89-E1F5-45D7-945A-8A2886C4B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E7E82-5FB8-4289-AD0C-0BA788E14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A4046-1A2C-41F5-A177-1C3919C20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29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CD6F3-88F1-4195-8395-57AA096BB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8D06C-EB08-40B3-AFB3-A62F441122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3962F-B413-4C4C-A490-724DDB9E7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71813-4E87-4C04-835D-76246010B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922BA3-033C-491E-A045-F0052AC19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277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E19AD-2EDD-4B4F-9F9E-46A444184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709738"/>
            <a:ext cx="8520952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EE5927-21D5-4EBA-A112-CAD1BD38BC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4589466"/>
            <a:ext cx="8520952" cy="81326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EF0D16-9D87-4D76-A5A5-534E24B7D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5F387-5AAC-45D0-ABCE-B1CF4BC7E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AF6FE-0006-4F40-A7FB-E0FDBADF7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0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8AADE-587E-4574-B21B-7ABDE5A23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F9DA5-4DFB-4211-A58A-FFD842C27A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2339501"/>
            <a:ext cx="4798979" cy="35505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A99F26-66AF-4614-91CE-C93A24BAC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0020" y="2339501"/>
            <a:ext cx="4798980" cy="355059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8F678E-59B5-4DF9-ABCB-506B9CB70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B50A53-317B-444A-9BA2-F69CDBF5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B269A1-B0FB-4C8F-B6AA-0718C92D3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1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2BBBF-42B2-4A5D-B145-46983A530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133272"/>
            <a:ext cx="9905999" cy="8463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4BE44-5271-4B5D-B649-35E3AF20B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2999" y="2067127"/>
            <a:ext cx="4798980" cy="710119"/>
          </a:xfrm>
        </p:spPr>
        <p:txBody>
          <a:bodyPr anchor="b">
            <a:normAutofit/>
          </a:bodyPr>
          <a:lstStyle>
            <a:lvl1pPr marL="0" indent="0">
              <a:buNone/>
              <a:defRPr sz="20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D7891E-0C0A-4688-97DD-C0715E3221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43001" y="2864795"/>
            <a:ext cx="4798978" cy="30253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5EAF30-3412-49B0-93D1-596CC2695B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0018" y="2067127"/>
            <a:ext cx="4798981" cy="710119"/>
          </a:xfrm>
        </p:spPr>
        <p:txBody>
          <a:bodyPr anchor="b">
            <a:normAutofit/>
          </a:bodyPr>
          <a:lstStyle>
            <a:lvl1pPr marL="0" indent="0">
              <a:buNone/>
              <a:defRPr sz="20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7B9B7-F41C-4314-9F0C-BB84547FB8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0019" y="2864795"/>
            <a:ext cx="4798982" cy="30253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21587F-6AFC-4906-86EB-6B0A86EEF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4BE2C5-583B-49BC-9864-B01EEF798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39B236-45F5-4CC6-8D53-A6903A1CC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10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6B206-0678-4577-B79F-760526A5F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1322615"/>
            <a:ext cx="8175171" cy="4212771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D5FCB8-AFD3-4801-BBD6-9548F4CF7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6DACF8-CBC0-416B-B28E-EE18C4238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0C7421-FF49-4CE9-87D0-2B4FFE0E3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1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19CBFE-15AA-4447-9F9C-D8B0BEB24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B48227-EC1E-4063-9682-891A2DB1A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2C6A63-C3F4-4563-A542-9A41AC946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25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900C1-FE18-461C-801C-8626C7759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600200"/>
            <a:ext cx="3932237" cy="1964986"/>
          </a:xfrm>
        </p:spPr>
        <p:txBody>
          <a:bodyPr anchor="b">
            <a:normAutofit/>
          </a:bodyPr>
          <a:lstStyle>
            <a:lvl1pPr>
              <a:lnSpc>
                <a:spcPct val="110000"/>
              </a:lnSpc>
              <a:defRPr sz="24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14CFF3-3406-49E3-9D5A-1BE90FFA5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7451" y="987425"/>
            <a:ext cx="542154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3D14FF-9082-4BBA-BC7A-F4C5B7859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3000" y="3662464"/>
            <a:ext cx="3932237" cy="2206523"/>
          </a:xfrm>
        </p:spPr>
        <p:txBody>
          <a:bodyPr/>
          <a:lstStyle>
            <a:lvl1pPr marL="0" indent="0">
              <a:buNone/>
              <a:defRPr sz="16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5A2726-EB8E-4DF7-9A1B-F03BD8C71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9929BE-611C-4FE6-B0A5-E0FF9DF96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B90B32-1D0E-4BCD-8850-59EA235F7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2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A1460E-1069-4FCA-B04E-28F77C8610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13614" y="987425"/>
            <a:ext cx="553538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38C1E-867B-4FE9-8783-9B1246AEB7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3000" y="3657601"/>
            <a:ext cx="3932236" cy="2211388"/>
          </a:xfrm>
        </p:spPr>
        <p:txBody>
          <a:bodyPr/>
          <a:lstStyle>
            <a:lvl1pPr marL="0" indent="0">
              <a:buNone/>
              <a:defRPr sz="16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721568-4870-46F2-9F7E-F41070201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B3CC65-0E73-45A1-9D4F-3F4559B3B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8C58CD-9BC3-431E-A7B4-D596A7F0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68F756-D171-474C-8B1A-C818032F6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600201"/>
            <a:ext cx="3932236" cy="1959428"/>
          </a:xfrm>
        </p:spPr>
        <p:txBody>
          <a:bodyPr anchor="b">
            <a:normAutofit/>
          </a:bodyPr>
          <a:lstStyle>
            <a:lvl1pPr>
              <a:lnSpc>
                <a:spcPct val="110000"/>
              </a:lnSpc>
              <a:defRPr sz="24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626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1C2F78B-DEE8-4195-A196-DFC51BDADFF9}"/>
              </a:ext>
            </a:extLst>
          </p:cNvPr>
          <p:cNvSpPr/>
          <p:nvPr/>
        </p:nvSpPr>
        <p:spPr>
          <a:xfrm>
            <a:off x="9749268" y="4070878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1D79D08-4BE8-4799-BE09-5078DFEE2256}"/>
              </a:ext>
            </a:extLst>
          </p:cNvPr>
          <p:cNvSpPr/>
          <p:nvPr/>
        </p:nvSpPr>
        <p:spPr>
          <a:xfrm rot="10800000">
            <a:off x="0" y="0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95D65A1-16CB-407F-993F-2A6D59BCC0C8}"/>
              </a:ext>
            </a:extLst>
          </p:cNvPr>
          <p:cNvCxnSpPr>
            <a:cxnSpLocks/>
          </p:cNvCxnSpPr>
          <p:nvPr/>
        </p:nvCxnSpPr>
        <p:spPr>
          <a:xfrm>
            <a:off x="1233837" y="6172200"/>
            <a:ext cx="9760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A018A2-815D-41B0-A189-FDF7A5E88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872935"/>
            <a:ext cx="9905999" cy="13608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DFAE63-1276-4C7C-BFF5-F5DF1CDB2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332026"/>
            <a:ext cx="9905999" cy="3567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380268-2D73-487C-843B-51648AE181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88157" y="6356350"/>
            <a:ext cx="30933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3CADBD16-5BFB-4D9F-9646-C75D1B53BBB6}" type="datetimeFigureOut">
              <a:rPr lang="en-US" smtClean="0"/>
              <a:pPr/>
              <a:t>11/15/2023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61E6D-D51F-4BD7-B59D-19AF179177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43000" y="6356350"/>
            <a:ext cx="3959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701B1-1C93-41C2-AEE1-815DEA51B9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23186" y="6356350"/>
            <a:ext cx="625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C0722274-0FAA-4649-AA4E-4210F4F321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8653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0292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4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BF1DCD9-4684-4B84-AD73-6652C8BAC7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Узор Paint Art">
            <a:extLst>
              <a:ext uri="{FF2B5EF4-FFF2-40B4-BE49-F238E27FC236}">
                <a16:creationId xmlns:a16="http://schemas.microsoft.com/office/drawing/2014/main" id="{EDC280F8-4D91-97E0-4A6F-5BC727C5A6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9237" cy="6857989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BE6A732-8124-4A59-8EC9-BF4A1648A0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 flipV="1">
            <a:off x="2226538" y="-2233466"/>
            <a:ext cx="6858000" cy="11324929"/>
          </a:xfrm>
          <a:custGeom>
            <a:avLst/>
            <a:gdLst>
              <a:gd name="connsiteX0" fmla="*/ 0 w 6858000"/>
              <a:gd name="connsiteY0" fmla="*/ 9303227 h 11262142"/>
              <a:gd name="connsiteX1" fmla="*/ 0 w 6858000"/>
              <a:gd name="connsiteY1" fmla="*/ 6495555 h 11262142"/>
              <a:gd name="connsiteX2" fmla="*/ 1 w 6858000"/>
              <a:gd name="connsiteY2" fmla="*/ 6495555 h 11262142"/>
              <a:gd name="connsiteX3" fmla="*/ 1 w 6858000"/>
              <a:gd name="connsiteY3" fmla="*/ 0 h 11262142"/>
              <a:gd name="connsiteX4" fmla="*/ 6858000 w 6858000"/>
              <a:gd name="connsiteY4" fmla="*/ 6015407 h 11262142"/>
              <a:gd name="connsiteX5" fmla="*/ 6858000 w 6858000"/>
              <a:gd name="connsiteY5" fmla="*/ 8999698 h 11262142"/>
              <a:gd name="connsiteX6" fmla="*/ 6858000 w 6858000"/>
              <a:gd name="connsiteY6" fmla="*/ 11262142 h 11262142"/>
              <a:gd name="connsiteX7" fmla="*/ 1 w 6858000"/>
              <a:gd name="connsiteY7" fmla="*/ 11262142 h 11262142"/>
              <a:gd name="connsiteX8" fmla="*/ 1 w 6858000"/>
              <a:gd name="connsiteY8" fmla="*/ 9303227 h 112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1262142">
                <a:moveTo>
                  <a:pt x="0" y="9303227"/>
                </a:moveTo>
                <a:lnTo>
                  <a:pt x="0" y="6495555"/>
                </a:lnTo>
                <a:lnTo>
                  <a:pt x="1" y="6495555"/>
                </a:lnTo>
                <a:lnTo>
                  <a:pt x="1" y="0"/>
                </a:lnTo>
                <a:lnTo>
                  <a:pt x="6858000" y="6015407"/>
                </a:lnTo>
                <a:lnTo>
                  <a:pt x="6858000" y="8999698"/>
                </a:lnTo>
                <a:lnTo>
                  <a:pt x="6858000" y="11262142"/>
                </a:lnTo>
                <a:lnTo>
                  <a:pt x="1" y="11262142"/>
                </a:lnTo>
                <a:lnTo>
                  <a:pt x="1" y="9303227"/>
                </a:lnTo>
                <a:close/>
              </a:path>
            </a:pathLst>
          </a:cu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2450" y="2025392"/>
            <a:ext cx="9801343" cy="3793336"/>
          </a:xfrm>
        </p:spPr>
        <p:txBody>
          <a:bodyPr anchor="t">
            <a:normAutofit/>
          </a:bodyPr>
          <a:lstStyle/>
          <a:p>
            <a:pPr algn="ctr"/>
            <a:r>
              <a:rPr lang="ru-RU" sz="6600" dirty="0">
                <a:solidFill>
                  <a:srgbClr val="FFFFFF"/>
                </a:solidFill>
                <a:ea typeface="+mj-lt"/>
                <a:cs typeface="+mj-lt"/>
              </a:rPr>
              <a:t>ERASMUS + PROJEKTS "NARVA"</a:t>
            </a:r>
            <a:endParaRPr lang="ru-RU" sz="6600" dirty="0">
              <a:ea typeface="+mj-lt"/>
              <a:cs typeface="+mj-lt"/>
            </a:endParaRPr>
          </a:p>
          <a:p>
            <a:endParaRPr lang="ru-RU" sz="6600" dirty="0">
              <a:solidFill>
                <a:srgbClr val="FFFFFF"/>
              </a:solidFill>
              <a:cs typeface="Calibri Ligh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5453796"/>
            <a:ext cx="4264677" cy="732996"/>
          </a:xfrm>
        </p:spPr>
        <p:txBody>
          <a:bodyPr anchor="t">
            <a:normAutofit/>
          </a:bodyPr>
          <a:lstStyle/>
          <a:p>
            <a:pPr algn="ctr"/>
            <a:r>
              <a:rPr lang="ru-RU" dirty="0" err="1">
                <a:solidFill>
                  <a:srgbClr val="FFFFFF"/>
                </a:solidFill>
                <a:ea typeface="+mn-lt"/>
                <a:cs typeface="+mn-lt"/>
              </a:rPr>
              <a:t>Autori</a:t>
            </a:r>
            <a:r>
              <a:rPr lang="ru-RU" dirty="0">
                <a:solidFill>
                  <a:srgbClr val="FFFFFF"/>
                </a:solidFill>
                <a:ea typeface="+mn-lt"/>
                <a:cs typeface="+mn-lt"/>
              </a:rPr>
              <a:t>: </a:t>
            </a:r>
            <a:r>
              <a:rPr lang="ru-RU" dirty="0" err="1">
                <a:solidFill>
                  <a:srgbClr val="FFFFFF"/>
                </a:solidFill>
                <a:ea typeface="+mn-lt"/>
                <a:cs typeface="+mn-lt"/>
              </a:rPr>
              <a:t>Sintija</a:t>
            </a:r>
            <a:r>
              <a:rPr lang="ru-RU" dirty="0">
                <a:solidFill>
                  <a:srgbClr val="FFFFFF"/>
                </a:solidFill>
                <a:ea typeface="+mn-lt"/>
                <a:cs typeface="+mn-lt"/>
              </a:rPr>
              <a:t> </a:t>
            </a:r>
            <a:r>
              <a:rPr lang="ru-RU" dirty="0" err="1">
                <a:solidFill>
                  <a:srgbClr val="FFFFFF"/>
                </a:solidFill>
                <a:ea typeface="+mn-lt"/>
                <a:cs typeface="+mn-lt"/>
              </a:rPr>
              <a:t>Stukļa</a:t>
            </a:r>
            <a:r>
              <a:rPr lang="ru-RU" dirty="0">
                <a:solidFill>
                  <a:srgbClr val="FFFFFF"/>
                </a:solidFill>
                <a:ea typeface="+mn-lt"/>
                <a:cs typeface="+mn-lt"/>
              </a:rPr>
              <a:t> </a:t>
            </a:r>
            <a:r>
              <a:rPr lang="ru-RU" dirty="0" err="1">
                <a:solidFill>
                  <a:srgbClr val="FFFFFF"/>
                </a:solidFill>
                <a:ea typeface="+mn-lt"/>
                <a:cs typeface="+mn-lt"/>
              </a:rPr>
              <a:t>Diāna</a:t>
            </a:r>
            <a:r>
              <a:rPr lang="ru-RU" dirty="0">
                <a:solidFill>
                  <a:srgbClr val="FFFFFF"/>
                </a:solidFill>
                <a:ea typeface="+mn-lt"/>
                <a:cs typeface="+mn-lt"/>
              </a:rPr>
              <a:t> </a:t>
            </a:r>
            <a:r>
              <a:rPr lang="ru-RU" dirty="0" err="1">
                <a:solidFill>
                  <a:srgbClr val="FFFFFF"/>
                </a:solidFill>
                <a:ea typeface="+mn-lt"/>
                <a:cs typeface="+mn-lt"/>
              </a:rPr>
              <a:t>Golovļova</a:t>
            </a:r>
            <a:r>
              <a:rPr lang="ru-RU" dirty="0">
                <a:solidFill>
                  <a:srgbClr val="FFFFFF"/>
                </a:solidFill>
                <a:ea typeface="+mn-lt"/>
                <a:cs typeface="+mn-lt"/>
              </a:rPr>
              <a:t> 3C</a:t>
            </a:r>
            <a:endParaRPr lang="ru-RU" dirty="0">
              <a:ea typeface="+mn-lt"/>
              <a:cs typeface="+mn-lt"/>
            </a:endParaRPr>
          </a:p>
          <a:p>
            <a:endParaRPr lang="ru-RU" dirty="0">
              <a:solidFill>
                <a:srgbClr val="FFFFFF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FDAA6A4-1F42-460B-A500-921EEB4BC0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8357" y="5151666"/>
            <a:ext cx="9860643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на открытом воздухе, человек, люди&#10;&#10;Автоматически созданное описание">
            <a:extLst>
              <a:ext uri="{FF2B5EF4-FFF2-40B4-BE49-F238E27FC236}">
                <a16:creationId xmlns:a16="http://schemas.microsoft.com/office/drawing/2014/main" id="{71CE3936-2D5F-3AF1-DF97-6D02DE43E7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2254" y="1777253"/>
            <a:ext cx="4143935" cy="4132729"/>
          </a:xfrm>
          <a:prstGeom prst="rect">
            <a:avLst/>
          </a:prstGeom>
        </p:spPr>
      </p:pic>
      <p:pic>
        <p:nvPicPr>
          <p:cNvPr id="5" name="Рисунок 5" descr="Изображение выглядит как кастрюля, готовка, гриль&#10;&#10;Автоматически созданное описание">
            <a:extLst>
              <a:ext uri="{FF2B5EF4-FFF2-40B4-BE49-F238E27FC236}">
                <a16:creationId xmlns:a16="http://schemas.microsoft.com/office/drawing/2014/main" id="{E44AB203-85A7-4545-D2C5-0658B79AAD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031" y="1775012"/>
            <a:ext cx="2316584" cy="4114800"/>
          </a:xfrm>
          <a:prstGeom prst="rect">
            <a:avLst/>
          </a:prstGeom>
        </p:spPr>
      </p:pic>
      <p:pic>
        <p:nvPicPr>
          <p:cNvPr id="6" name="Рисунок 6" descr="Изображение выглядит как еда, человек, блюдо&#10;&#10;Автоматически созданное описание">
            <a:extLst>
              <a:ext uri="{FF2B5EF4-FFF2-40B4-BE49-F238E27FC236}">
                <a16:creationId xmlns:a16="http://schemas.microsoft.com/office/drawing/2014/main" id="{813FF2F0-D965-5D63-B950-F97338C026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591" y="1853453"/>
            <a:ext cx="2316584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26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: Shape 21">
            <a:extLst>
              <a:ext uri="{FF2B5EF4-FFF2-40B4-BE49-F238E27FC236}">
                <a16:creationId xmlns:a16="http://schemas.microsoft.com/office/drawing/2014/main" id="{5CD60141-EEBD-4EC1-8E34-0344C16A1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8308" y="0"/>
            <a:ext cx="6873692" cy="6858000"/>
          </a:xfrm>
          <a:custGeom>
            <a:avLst/>
            <a:gdLst/>
            <a:ahLst/>
            <a:cxnLst/>
            <a:rect l="l" t="t" r="r" b="b"/>
            <a:pathLst>
              <a:path w="6873692" h="6858000">
                <a:moveTo>
                  <a:pt x="6010592" y="0"/>
                </a:moveTo>
                <a:lnTo>
                  <a:pt x="6873692" y="0"/>
                </a:lnTo>
                <a:lnTo>
                  <a:pt x="6873692" y="6858000"/>
                </a:lnTo>
                <a:lnTo>
                  <a:pt x="0" y="6858000"/>
                </a:lnTo>
                <a:lnTo>
                  <a:pt x="6010589" y="4"/>
                </a:lnTo>
                <a:cubicBezTo>
                  <a:pt x="6010589" y="3"/>
                  <a:pt x="6010590" y="3"/>
                  <a:pt x="6010590" y="2"/>
                </a:cubicBezTo>
                <a:lnTo>
                  <a:pt x="6010592" y="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37" name="Straight Connector 23">
            <a:extLst>
              <a:ext uri="{FF2B5EF4-FFF2-40B4-BE49-F238E27FC236}">
                <a16:creationId xmlns:a16="http://schemas.microsoft.com/office/drawing/2014/main" id="{4C75A547-BCD1-42BE-966E-53CA0AB931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8357" y="5151666"/>
            <a:ext cx="98225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8" name="Rectangle 25">
            <a:extLst>
              <a:ext uri="{FF2B5EF4-FFF2-40B4-BE49-F238E27FC236}">
                <a16:creationId xmlns:a16="http://schemas.microsoft.com/office/drawing/2014/main" id="{C3B0A228-9EA3-4009-A82E-9402BBC726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2613F2-2884-C228-3804-CC540B4A7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1181101"/>
            <a:ext cx="4953000" cy="248197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cap="all" spc="300"/>
              <a:t>Brauciens uz Tallinu </a:t>
            </a:r>
          </a:p>
        </p:txBody>
      </p:sp>
      <p:pic>
        <p:nvPicPr>
          <p:cNvPr id="6" name="Рисунок 6" descr="Изображение выглядит как небо, на открытом воздухе, город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0A8EC475-6CCD-0717-3FC9-68DB630F6E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3093268" y="10"/>
            <a:ext cx="9098732" cy="6857990"/>
          </a:xfrm>
          <a:custGeom>
            <a:avLst/>
            <a:gdLst/>
            <a:ahLst/>
            <a:cxnLst/>
            <a:rect l="l" t="t" r="r" b="b"/>
            <a:pathLst>
              <a:path w="9098732" h="6858000">
                <a:moveTo>
                  <a:pt x="6010592" y="0"/>
                </a:moveTo>
                <a:lnTo>
                  <a:pt x="8235629" y="4"/>
                </a:lnTo>
                <a:cubicBezTo>
                  <a:pt x="8235629" y="3"/>
                  <a:pt x="8235630" y="3"/>
                  <a:pt x="8235630" y="2"/>
                </a:cubicBezTo>
                <a:lnTo>
                  <a:pt x="9098732" y="0"/>
                </a:lnTo>
                <a:lnTo>
                  <a:pt x="9098732" y="6858000"/>
                </a:lnTo>
                <a:lnTo>
                  <a:pt x="0" y="6858000"/>
                </a:lnTo>
                <a:lnTo>
                  <a:pt x="6010589" y="4"/>
                </a:lnTo>
                <a:cubicBezTo>
                  <a:pt x="6010589" y="3"/>
                  <a:pt x="6010590" y="3"/>
                  <a:pt x="6010590" y="2"/>
                </a:cubicBezTo>
                <a:close/>
              </a:path>
            </a:pathLst>
          </a:custGeom>
        </p:spPr>
      </p:pic>
      <p:sp>
        <p:nvSpPr>
          <p:cNvPr id="39" name="Freeform: Shape 27">
            <a:extLst>
              <a:ext uri="{FF2B5EF4-FFF2-40B4-BE49-F238E27FC236}">
                <a16:creationId xmlns:a16="http://schemas.microsoft.com/office/drawing/2014/main" id="{02E0C409-730D-455F-AA8F-0646ABDB1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88973" y="0"/>
            <a:ext cx="8239927" cy="6858000"/>
          </a:xfrm>
          <a:custGeom>
            <a:avLst/>
            <a:gdLst>
              <a:gd name="connsiteX0" fmla="*/ 6010593 w 8239927"/>
              <a:gd name="connsiteY0" fmla="*/ 0 h 6858000"/>
              <a:gd name="connsiteX1" fmla="*/ 8239927 w 8239927"/>
              <a:gd name="connsiteY1" fmla="*/ 0 h 6858000"/>
              <a:gd name="connsiteX2" fmla="*/ 2229335 w 8239927"/>
              <a:gd name="connsiteY2" fmla="*/ 6858000 h 6858000"/>
              <a:gd name="connsiteX3" fmla="*/ 0 w 823992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39927" h="6858000">
                <a:moveTo>
                  <a:pt x="6010593" y="0"/>
                </a:moveTo>
                <a:lnTo>
                  <a:pt x="8239927" y="0"/>
                </a:lnTo>
                <a:lnTo>
                  <a:pt x="222933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2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85B57F6-59DE-4274-A37C-F47FE4E42E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8C63406-9171-4282-BAAB-2DDC6831F0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3870" y="-2"/>
            <a:ext cx="8239927" cy="6858000"/>
          </a:xfrm>
          <a:custGeom>
            <a:avLst/>
            <a:gdLst>
              <a:gd name="connsiteX0" fmla="*/ 6010593 w 8239927"/>
              <a:gd name="connsiteY0" fmla="*/ 0 h 6858000"/>
              <a:gd name="connsiteX1" fmla="*/ 8239927 w 8239927"/>
              <a:gd name="connsiteY1" fmla="*/ 0 h 6858000"/>
              <a:gd name="connsiteX2" fmla="*/ 2229335 w 8239927"/>
              <a:gd name="connsiteY2" fmla="*/ 6858000 h 6858000"/>
              <a:gd name="connsiteX3" fmla="*/ 0 w 823992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39927" h="6858000">
                <a:moveTo>
                  <a:pt x="6010593" y="0"/>
                </a:moveTo>
                <a:lnTo>
                  <a:pt x="8239927" y="0"/>
                </a:lnTo>
                <a:lnTo>
                  <a:pt x="222933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95EC91-757B-48C8-2A47-A407E081F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872937"/>
            <a:ext cx="5920740" cy="1360898"/>
          </a:xfrm>
        </p:spPr>
        <p:txBody>
          <a:bodyPr>
            <a:normAutofit/>
          </a:bodyPr>
          <a:lstStyle/>
          <a:p>
            <a:r>
              <a:rPr lang="ru-RU" dirty="0" err="1"/>
              <a:t>Tallina</a:t>
            </a:r>
            <a:r>
              <a:rPr lang="ru-RU" dirty="0"/>
              <a:t> 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188D55-49D5-6355-6FFF-9ADE551FE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332028"/>
            <a:ext cx="3769468" cy="384017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err="1">
                <a:latin typeface="Calibri Light"/>
                <a:cs typeface="Calibri Light"/>
              </a:rPr>
              <a:t>Pirmo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vietu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kuru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mēs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apmeklējām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bija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kuģu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muzejs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kur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varēja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apskatīt</a:t>
            </a:r>
            <a:r>
              <a:rPr lang="ru-RU" dirty="0">
                <a:latin typeface="Calibri Light"/>
                <a:cs typeface="Calibri Light"/>
              </a:rPr>
              <a:t> </a:t>
            </a:r>
            <a:r>
              <a:rPr lang="ru-RU" dirty="0" err="1">
                <a:latin typeface="Calibri Light"/>
                <a:cs typeface="Calibri Light"/>
              </a:rPr>
              <a:t>kuģus</a:t>
            </a:r>
            <a:r>
              <a:rPr lang="ru-RU" dirty="0">
                <a:latin typeface="Calibri Light"/>
                <a:cs typeface="Calibri Light"/>
              </a:rPr>
              <a:t>, </a:t>
            </a:r>
            <a:r>
              <a:rPr lang="ru-RU" dirty="0" err="1">
                <a:latin typeface="Calibri Light"/>
                <a:cs typeface="Calibri Light"/>
              </a:rPr>
              <a:t>laivas</a:t>
            </a:r>
            <a:r>
              <a:rPr lang="ru-RU" dirty="0">
                <a:latin typeface="Calibri Light"/>
                <a:cs typeface="Calibri Light"/>
              </a:rPr>
              <a:t>, </a:t>
            </a:r>
            <a:r>
              <a:rPr lang="ru-RU" dirty="0" err="1">
                <a:latin typeface="Calibri Light"/>
                <a:cs typeface="Calibri Light"/>
              </a:rPr>
              <a:t>jūrnieku</a:t>
            </a:r>
            <a:r>
              <a:rPr lang="ru-RU" dirty="0">
                <a:latin typeface="Calibri Light"/>
                <a:cs typeface="Calibri Light"/>
              </a:rPr>
              <a:t>  </a:t>
            </a:r>
            <a:r>
              <a:rPr lang="ru-RU" dirty="0" err="1">
                <a:latin typeface="Calibri Light"/>
                <a:cs typeface="Calibri Light"/>
              </a:rPr>
              <a:t>apģērbus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kā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arī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varēja</a:t>
            </a:r>
            <a:r>
              <a:rPr lang="ru-RU" dirty="0">
                <a:latin typeface="Calibri Light"/>
                <a:cs typeface="Calibri Light"/>
              </a:rPr>
              <a:t> </a:t>
            </a:r>
            <a:r>
              <a:rPr lang="ru-RU" dirty="0" err="1">
                <a:latin typeface="Calibri Light"/>
                <a:cs typeface="Calibri Light"/>
              </a:rPr>
              <a:t>izmeiģināt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uz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sevis</a:t>
            </a:r>
            <a:r>
              <a:rPr lang="ru-RU" dirty="0">
                <a:latin typeface="Calibri Light"/>
                <a:cs typeface="Calibri Light"/>
              </a:rPr>
              <a:t> </a:t>
            </a:r>
            <a:r>
              <a:rPr lang="ru-RU" dirty="0" err="1">
                <a:latin typeface="Calibri Light"/>
                <a:cs typeface="Calibri Light"/>
              </a:rPr>
              <a:t>ūdens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spiedienu</a:t>
            </a:r>
            <a:r>
              <a:rPr lang="ru-RU" dirty="0">
                <a:latin typeface="Calibri Light"/>
                <a:cs typeface="Calibri Light"/>
              </a:rPr>
              <a:t>, </a:t>
            </a:r>
            <a:r>
              <a:rPr lang="ru-RU" dirty="0" err="1">
                <a:latin typeface="Calibri Light"/>
                <a:cs typeface="Calibri Light"/>
              </a:rPr>
              <a:t>vadīt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mazas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laiviņas</a:t>
            </a:r>
            <a:r>
              <a:rPr lang="ru-RU" dirty="0">
                <a:latin typeface="Calibri Light"/>
                <a:cs typeface="Calibri Light"/>
              </a:rPr>
              <a:t>, </a:t>
            </a:r>
            <a:r>
              <a:rPr lang="ru-RU" dirty="0" err="1">
                <a:latin typeface="Calibri Light"/>
                <a:cs typeface="Calibri Light"/>
              </a:rPr>
              <a:t>apģērpties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jūrnieku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formās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un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nofotografēties</a:t>
            </a:r>
            <a:r>
              <a:rPr lang="ru-RU" dirty="0">
                <a:latin typeface="Calibri Light"/>
                <a:cs typeface="Calibri Light"/>
              </a:rPr>
              <a:t>.</a:t>
            </a:r>
          </a:p>
        </p:txBody>
      </p:sp>
      <p:pic>
        <p:nvPicPr>
          <p:cNvPr id="5" name="Рисунок 4" descr="Изображение выглядит как в помещении, пол&#10;&#10;Автоматически созданное описание">
            <a:extLst>
              <a:ext uri="{FF2B5EF4-FFF2-40B4-BE49-F238E27FC236}">
                <a16:creationId xmlns:a16="http://schemas.microsoft.com/office/drawing/2014/main" id="{8CC36CCC-D6F6-1D9E-31DA-1C823F636F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0193" y="10"/>
            <a:ext cx="6911808" cy="6857990"/>
          </a:xfrm>
          <a:custGeom>
            <a:avLst/>
            <a:gdLst/>
            <a:ahLst/>
            <a:cxnLst/>
            <a:rect l="l" t="t" r="r" b="b"/>
            <a:pathLst>
              <a:path w="6911808" h="6858000">
                <a:moveTo>
                  <a:pt x="6001291" y="0"/>
                </a:moveTo>
                <a:lnTo>
                  <a:pt x="6010593" y="0"/>
                </a:lnTo>
                <a:lnTo>
                  <a:pt x="6911808" y="0"/>
                </a:lnTo>
                <a:lnTo>
                  <a:pt x="6911808" y="6858000"/>
                </a:lnTo>
                <a:lnTo>
                  <a:pt x="6094479" y="6858000"/>
                </a:lnTo>
                <a:lnTo>
                  <a:pt x="6001291" y="6858000"/>
                </a:lnTo>
                <a:lnTo>
                  <a:pt x="2229335" y="6858000"/>
                </a:lnTo>
                <a:lnTo>
                  <a:pt x="1633138" y="6858000"/>
                </a:lnTo>
                <a:lnTo>
                  <a:pt x="0" y="6858000"/>
                </a:lnTo>
                <a:lnTo>
                  <a:pt x="6001291" y="1061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2807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0FEBDB-BD57-BB20-2385-DEF21C1D0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2294" y="768444"/>
            <a:ext cx="8520952" cy="947737"/>
          </a:xfrm>
        </p:spPr>
        <p:txBody>
          <a:bodyPr/>
          <a:lstStyle/>
          <a:p>
            <a:pPr algn="ctr"/>
            <a:r>
              <a:rPr lang="ru-RU" dirty="0" err="1">
                <a:latin typeface="Calibri Light"/>
                <a:cs typeface="Calibri Light"/>
              </a:rPr>
              <a:t>Kuģu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muzejs</a:t>
            </a:r>
            <a:r>
              <a:rPr lang="ru-RU" dirty="0">
                <a:latin typeface="Calibri Light"/>
                <a:cs typeface="Calibri Light"/>
              </a:rPr>
              <a:t> </a:t>
            </a:r>
          </a:p>
        </p:txBody>
      </p:sp>
      <p:pic>
        <p:nvPicPr>
          <p:cNvPr id="8" name="Рисунок 8" descr="Изображение выглядит как человек, стоящий&#10;&#10;Автоматически созданное описание">
            <a:extLst>
              <a:ext uri="{FF2B5EF4-FFF2-40B4-BE49-F238E27FC236}">
                <a16:creationId xmlns:a16="http://schemas.microsoft.com/office/drawing/2014/main" id="{A71B4471-7182-01E1-C0D3-86BA9952B1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5577" y="2410276"/>
            <a:ext cx="5488641" cy="3090800"/>
          </a:xfrm>
          <a:prstGeom prst="rect">
            <a:avLst/>
          </a:prstGeom>
        </p:spPr>
      </p:pic>
      <p:pic>
        <p:nvPicPr>
          <p:cNvPr id="9" name="Рисунок 9" descr="Изображение выглядит как лодка&#10;&#10;Автоматически созданное описание">
            <a:extLst>
              <a:ext uri="{FF2B5EF4-FFF2-40B4-BE49-F238E27FC236}">
                <a16:creationId xmlns:a16="http://schemas.microsoft.com/office/drawing/2014/main" id="{BCF723CC-D728-733D-9DA6-D33C51C9E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782" y="2128557"/>
            <a:ext cx="2743200" cy="3676650"/>
          </a:xfrm>
          <a:prstGeom prst="rect">
            <a:avLst/>
          </a:prstGeom>
        </p:spPr>
      </p:pic>
      <p:pic>
        <p:nvPicPr>
          <p:cNvPr id="10" name="Рисунок 10" descr="Изображение выглядит как небо, на открытом воздухе, люди&#10;&#10;Автоматически созданное описание">
            <a:extLst>
              <a:ext uri="{FF2B5EF4-FFF2-40B4-BE49-F238E27FC236}">
                <a16:creationId xmlns:a16="http://schemas.microsoft.com/office/drawing/2014/main" id="{CBFF0532-EEE9-8DD3-3838-BBC51CE9F4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2547" y="2138082"/>
            <a:ext cx="27432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33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человек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E7858130-5888-5265-3A91-35B60289ED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812" y="2063480"/>
            <a:ext cx="5320552" cy="3997304"/>
          </a:xfrm>
          <a:prstGeom prst="rect">
            <a:avLst/>
          </a:prstGeom>
        </p:spPr>
      </p:pic>
      <p:pic>
        <p:nvPicPr>
          <p:cNvPr id="4" name="Рисунок 4" descr="Изображение выглядит как текст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6228CAF8-C5CB-5F99-25B5-E03F5D1515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1518" y="2063482"/>
            <a:ext cx="5230906" cy="399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11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6D80A1-D67E-14C2-A548-91D815B89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Pusdiens</a:t>
            </a: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FC9987-F4DF-F90B-F3E1-8B38DEB5E7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9735" y="2074291"/>
            <a:ext cx="9905999" cy="356711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err="1">
                <a:latin typeface="Calibri Light"/>
                <a:cs typeface="Calibri Light"/>
              </a:rPr>
              <a:t>Pēc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muzeja</a:t>
            </a:r>
            <a:r>
              <a:rPr lang="ru-RU" dirty="0">
                <a:latin typeface="Calibri Light"/>
                <a:cs typeface="Calibri Light"/>
              </a:rPr>
              <a:t> </a:t>
            </a:r>
            <a:r>
              <a:rPr lang="ru-RU" dirty="0" err="1">
                <a:latin typeface="Calibri Light"/>
                <a:cs typeface="Calibri Light"/>
              </a:rPr>
              <a:t>mūs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aizveda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uz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kafeinīcu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kur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mēs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ļoti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garšīģi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paēdām</a:t>
            </a:r>
          </a:p>
        </p:txBody>
      </p:sp>
      <p:pic>
        <p:nvPicPr>
          <p:cNvPr id="5" name="Рисунок 5" descr="Изображение выглядит как стол, в помещении, еда, блюдо&#10;&#10;Автоматически созданное описание">
            <a:extLst>
              <a:ext uri="{FF2B5EF4-FFF2-40B4-BE49-F238E27FC236}">
                <a16:creationId xmlns:a16="http://schemas.microsoft.com/office/drawing/2014/main" id="{A70A6F4D-AD2B-220A-DE90-61B039A974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157" y="2738310"/>
            <a:ext cx="2407024" cy="3263969"/>
          </a:xfrm>
          <a:prstGeom prst="rect">
            <a:avLst/>
          </a:prstGeom>
        </p:spPr>
      </p:pic>
      <p:pic>
        <p:nvPicPr>
          <p:cNvPr id="6" name="Рисунок 6" descr="Изображение выглядит как человек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0FEB61A5-9C60-168E-0FAE-C66FF11828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059" y="2735440"/>
            <a:ext cx="2339789" cy="3117432"/>
          </a:xfrm>
          <a:prstGeom prst="rect">
            <a:avLst/>
          </a:prstGeom>
        </p:spPr>
      </p:pic>
      <p:pic>
        <p:nvPicPr>
          <p:cNvPr id="7" name="Рисунок 7" descr="Изображение выглядит как кружка, стол, кофе, тарелка&#10;&#10;Автоматически созданное описание">
            <a:extLst>
              <a:ext uri="{FF2B5EF4-FFF2-40B4-BE49-F238E27FC236}">
                <a16:creationId xmlns:a16="http://schemas.microsoft.com/office/drawing/2014/main" id="{A6485E61-D05C-E5C9-12D7-7D001D0506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880" y="2644773"/>
            <a:ext cx="1779265" cy="3162300"/>
          </a:xfrm>
          <a:prstGeom prst="rect">
            <a:avLst/>
          </a:prstGeom>
        </p:spPr>
      </p:pic>
      <p:pic>
        <p:nvPicPr>
          <p:cNvPr id="4" name="Рисунок 7" descr="Изображение выглядит как еда, стол, тарелка, блюдо&#10;&#10;Автоматически созданное описание">
            <a:extLst>
              <a:ext uri="{FF2B5EF4-FFF2-40B4-BE49-F238E27FC236}">
                <a16:creationId xmlns:a16="http://schemas.microsoft.com/office/drawing/2014/main" id="{01E5E605-217E-D9B1-B2C3-52837E0A49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2216" y="2615453"/>
            <a:ext cx="1786773" cy="321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8D93CE-BD0D-45FC-00EC-8ECF20DCE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5" y="480729"/>
            <a:ext cx="9905999" cy="1360898"/>
          </a:xfrm>
        </p:spPr>
        <p:txBody>
          <a:bodyPr/>
          <a:lstStyle/>
          <a:p>
            <a:pPr algn="ctr"/>
            <a:r>
              <a:rPr lang="ru-RU" dirty="0" err="1">
                <a:latin typeface="Calibri Light"/>
                <a:cs typeface="Calibri Light"/>
              </a:rPr>
              <a:t>Pastaiga</a:t>
            </a:r>
            <a:r>
              <a:rPr lang="ru-RU" dirty="0">
                <a:latin typeface="Calibri Light"/>
                <a:cs typeface="Calibri Light"/>
              </a:rPr>
              <a:t> </a:t>
            </a:r>
            <a:r>
              <a:rPr lang="ru-RU" dirty="0" err="1">
                <a:latin typeface="Calibri Light"/>
                <a:cs typeface="Calibri Light"/>
              </a:rPr>
              <a:t>pa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veco</a:t>
            </a:r>
            <a:r>
              <a:rPr lang="ru-RU" dirty="0">
                <a:latin typeface="Calibri Light"/>
                <a:cs typeface="Calibri Light"/>
              </a:rPr>
              <a:t> </a:t>
            </a:r>
            <a:r>
              <a:rPr lang="ru-RU" dirty="0" err="1">
                <a:latin typeface="Calibri Light"/>
                <a:cs typeface="Calibri Light"/>
              </a:rPr>
              <a:t>pilsētu</a:t>
            </a:r>
            <a:endParaRPr lang="ru-RU" dirty="0" err="1"/>
          </a:p>
        </p:txBody>
      </p:sp>
      <p:pic>
        <p:nvPicPr>
          <p:cNvPr id="4" name="Рисунок 4" descr="Изображение выглядит как на открытом воздухе, земля, группа, люди&#10;&#10;Автоматически созданное описание">
            <a:extLst>
              <a:ext uri="{FF2B5EF4-FFF2-40B4-BE49-F238E27FC236}">
                <a16:creationId xmlns:a16="http://schemas.microsoft.com/office/drawing/2014/main" id="{547007D8-A332-EC81-6618-AA13682E61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4455" y="2163939"/>
            <a:ext cx="2791468" cy="3735206"/>
          </a:xfrm>
        </p:spPr>
      </p:pic>
      <p:pic>
        <p:nvPicPr>
          <p:cNvPr id="6" name="Рисунок 6" descr="Изображение выглядит как строительство, на открытом воздухе, человек, небо&#10;&#10;Автоматически созданное описание">
            <a:extLst>
              <a:ext uri="{FF2B5EF4-FFF2-40B4-BE49-F238E27FC236}">
                <a16:creationId xmlns:a16="http://schemas.microsoft.com/office/drawing/2014/main" id="{576F909A-0934-B092-DA8B-E1923D2A55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636" y="2214283"/>
            <a:ext cx="3706904" cy="3695699"/>
          </a:xfrm>
          <a:prstGeom prst="rect">
            <a:avLst/>
          </a:prstGeom>
        </p:spPr>
      </p:pic>
      <p:pic>
        <p:nvPicPr>
          <p:cNvPr id="7" name="Рисунок 7" descr="Изображение выглядит как на открытом воздухе, строительство, земля, дорога&#10;&#10;Автоматически созданное описание">
            <a:extLst>
              <a:ext uri="{FF2B5EF4-FFF2-40B4-BE49-F238E27FC236}">
                <a16:creationId xmlns:a16="http://schemas.microsoft.com/office/drawing/2014/main" id="{B69942CD-21F2-6DC2-17EE-F590173BEB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0325" y="2212041"/>
            <a:ext cx="2137290" cy="378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99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8">
            <a:extLst>
              <a:ext uri="{FF2B5EF4-FFF2-40B4-BE49-F238E27FC236}">
                <a16:creationId xmlns:a16="http://schemas.microsoft.com/office/drawing/2014/main" id="{5CD60141-EEBD-4EC1-8E34-0344C16A1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8308" y="0"/>
            <a:ext cx="6873692" cy="6858000"/>
          </a:xfrm>
          <a:custGeom>
            <a:avLst/>
            <a:gdLst/>
            <a:ahLst/>
            <a:cxnLst/>
            <a:rect l="l" t="t" r="r" b="b"/>
            <a:pathLst>
              <a:path w="6873692" h="6858000">
                <a:moveTo>
                  <a:pt x="6010592" y="0"/>
                </a:moveTo>
                <a:lnTo>
                  <a:pt x="6873692" y="0"/>
                </a:lnTo>
                <a:lnTo>
                  <a:pt x="6873692" y="6858000"/>
                </a:lnTo>
                <a:lnTo>
                  <a:pt x="0" y="6858000"/>
                </a:lnTo>
                <a:lnTo>
                  <a:pt x="6010589" y="4"/>
                </a:lnTo>
                <a:cubicBezTo>
                  <a:pt x="6010589" y="3"/>
                  <a:pt x="6010590" y="3"/>
                  <a:pt x="6010590" y="2"/>
                </a:cubicBezTo>
                <a:lnTo>
                  <a:pt x="6010592" y="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7" name="Straight Connector 10">
            <a:extLst>
              <a:ext uri="{FF2B5EF4-FFF2-40B4-BE49-F238E27FC236}">
                <a16:creationId xmlns:a16="http://schemas.microsoft.com/office/drawing/2014/main" id="{4C75A547-BCD1-42BE-966E-53CA0AB931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8357" y="5151666"/>
            <a:ext cx="98225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BF1DCD9-4684-4B84-AD73-6652C8BAC7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BE6A732-8124-4A59-8EC9-BF4A1648A0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 flipV="1">
            <a:off x="2226538" y="-2233466"/>
            <a:ext cx="6858000" cy="11324929"/>
          </a:xfrm>
          <a:custGeom>
            <a:avLst/>
            <a:gdLst>
              <a:gd name="connsiteX0" fmla="*/ 0 w 6858000"/>
              <a:gd name="connsiteY0" fmla="*/ 9303227 h 11262142"/>
              <a:gd name="connsiteX1" fmla="*/ 0 w 6858000"/>
              <a:gd name="connsiteY1" fmla="*/ 6495555 h 11262142"/>
              <a:gd name="connsiteX2" fmla="*/ 1 w 6858000"/>
              <a:gd name="connsiteY2" fmla="*/ 6495555 h 11262142"/>
              <a:gd name="connsiteX3" fmla="*/ 1 w 6858000"/>
              <a:gd name="connsiteY3" fmla="*/ 0 h 11262142"/>
              <a:gd name="connsiteX4" fmla="*/ 6858000 w 6858000"/>
              <a:gd name="connsiteY4" fmla="*/ 6015407 h 11262142"/>
              <a:gd name="connsiteX5" fmla="*/ 6858000 w 6858000"/>
              <a:gd name="connsiteY5" fmla="*/ 8999698 h 11262142"/>
              <a:gd name="connsiteX6" fmla="*/ 6858000 w 6858000"/>
              <a:gd name="connsiteY6" fmla="*/ 11262142 h 11262142"/>
              <a:gd name="connsiteX7" fmla="*/ 1 w 6858000"/>
              <a:gd name="connsiteY7" fmla="*/ 11262142 h 11262142"/>
              <a:gd name="connsiteX8" fmla="*/ 1 w 6858000"/>
              <a:gd name="connsiteY8" fmla="*/ 9303227 h 112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1262142">
                <a:moveTo>
                  <a:pt x="0" y="9303227"/>
                </a:moveTo>
                <a:lnTo>
                  <a:pt x="0" y="6495555"/>
                </a:lnTo>
                <a:lnTo>
                  <a:pt x="1" y="6495555"/>
                </a:lnTo>
                <a:lnTo>
                  <a:pt x="1" y="0"/>
                </a:lnTo>
                <a:lnTo>
                  <a:pt x="6858000" y="6015407"/>
                </a:lnTo>
                <a:lnTo>
                  <a:pt x="6858000" y="8999698"/>
                </a:lnTo>
                <a:lnTo>
                  <a:pt x="6858000" y="11262142"/>
                </a:lnTo>
                <a:lnTo>
                  <a:pt x="1" y="11262142"/>
                </a:lnTo>
                <a:lnTo>
                  <a:pt x="1" y="9303227"/>
                </a:lnTo>
                <a:close/>
              </a:path>
            </a:pathLst>
          </a:cu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FDAA6A4-1F42-460B-A500-921EEB4BC0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8357" y="5151666"/>
            <a:ext cx="9860643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7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30CD7EBD-0463-2F9D-BDB7-0E98DD12C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28" y="287003"/>
            <a:ext cx="12211005" cy="62948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28F4A5-A4CA-9850-E0CD-CDBF01A574A3}"/>
              </a:ext>
            </a:extLst>
          </p:cNvPr>
          <p:cNvSpPr txBox="1"/>
          <p:nvPr/>
        </p:nvSpPr>
        <p:spPr>
          <a:xfrm>
            <a:off x="277092" y="1094509"/>
            <a:ext cx="5430981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</a:rPr>
              <a:t>Pēdējā</a:t>
            </a:r>
            <a:r>
              <a:rPr lang="en-US" sz="3200" dirty="0">
                <a:solidFill>
                  <a:schemeClr val="bg1"/>
                </a:solidFill>
              </a:rPr>
              <a:t> </a:t>
            </a:r>
            <a:r>
              <a:rPr lang="en-US" sz="3200" dirty="0" err="1">
                <a:solidFill>
                  <a:schemeClr val="bg1"/>
                </a:solidFill>
              </a:rPr>
              <a:t>dienā</a:t>
            </a:r>
            <a:r>
              <a:rPr lang="en-US" sz="3200" dirty="0">
                <a:solidFill>
                  <a:schemeClr val="bg1"/>
                </a:solidFill>
              </a:rPr>
              <a:t> </a:t>
            </a:r>
            <a:r>
              <a:rPr lang="en-US" sz="3200" dirty="0" err="1">
                <a:solidFill>
                  <a:schemeClr val="bg1"/>
                </a:solidFill>
              </a:rPr>
              <a:t>aizbraucām</a:t>
            </a:r>
            <a:r>
              <a:rPr lang="en-US" sz="3200" dirty="0">
                <a:solidFill>
                  <a:schemeClr val="bg1"/>
                </a:solidFill>
              </a:rPr>
              <a:t> </a:t>
            </a:r>
            <a:r>
              <a:rPr lang="en-US" sz="3200" dirty="0" err="1">
                <a:solidFill>
                  <a:schemeClr val="bg1"/>
                </a:solidFill>
              </a:rPr>
              <a:t>uz</a:t>
            </a:r>
            <a:r>
              <a:rPr lang="en-US" sz="3200" dirty="0">
                <a:solidFill>
                  <a:schemeClr val="bg1"/>
                </a:solidFill>
              </a:rPr>
              <a:t> ''Narva-Jõesuu'' un ''</a:t>
            </a:r>
            <a:r>
              <a:rPr lang="en-US" sz="3200" dirty="0" err="1">
                <a:solidFill>
                  <a:schemeClr val="bg1"/>
                </a:solidFill>
              </a:rPr>
              <a:t>Sillamäe</a:t>
            </a:r>
            <a:r>
              <a:rPr lang="en-US" sz="3200" dirty="0">
                <a:solidFill>
                  <a:schemeClr val="bg1"/>
                </a:solidFill>
              </a:rPr>
              <a:t>'</a:t>
            </a:r>
            <a:r>
              <a:rPr lang="en-US" sz="2400" dirty="0"/>
              <a:t>'</a:t>
            </a:r>
            <a:r>
              <a:rPr lang="ru-RU" sz="2400" dirty="0"/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247914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6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A8930F59-A201-B47C-4D42-A54AA12E04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111" y="2675836"/>
            <a:ext cx="5010838" cy="2828351"/>
          </a:xfrm>
          <a:prstGeom prst="rect">
            <a:avLst/>
          </a:prstGeom>
        </p:spPr>
      </p:pic>
      <p:pic>
        <p:nvPicPr>
          <p:cNvPr id="7" name="Рисунок 7" descr="Изображение выглядит как на открытом воздухе, небо, вода, пляж&#10;&#10;Автоматически созданное описание">
            <a:extLst>
              <a:ext uri="{FF2B5EF4-FFF2-40B4-BE49-F238E27FC236}">
                <a16:creationId xmlns:a16="http://schemas.microsoft.com/office/drawing/2014/main" id="{E5B7AB38-7574-0058-14DF-34D347E8E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545" y="1852497"/>
            <a:ext cx="2743200" cy="3667125"/>
          </a:xfrm>
          <a:prstGeom prst="rect">
            <a:avLst/>
          </a:prstGeom>
        </p:spPr>
      </p:pic>
      <p:pic>
        <p:nvPicPr>
          <p:cNvPr id="8" name="Рисунок 8" descr="Изображение выглядит как небо, на открытом воздухе, природа, берег&#10;&#10;Автоматически созданное описание">
            <a:extLst>
              <a:ext uri="{FF2B5EF4-FFF2-40B4-BE49-F238E27FC236}">
                <a16:creationId xmlns:a16="http://schemas.microsoft.com/office/drawing/2014/main" id="{4BB71B60-18C4-0A50-6AC2-5F9B9ECE42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918" y="1852497"/>
            <a:ext cx="2743200" cy="36671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3BB0222-99ED-1665-5D36-87BA65A68AE4}"/>
              </a:ext>
            </a:extLst>
          </p:cNvPr>
          <p:cNvSpPr txBox="1"/>
          <p:nvPr/>
        </p:nvSpPr>
        <p:spPr>
          <a:xfrm>
            <a:off x="1823291" y="1061291"/>
            <a:ext cx="847197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cap="all" dirty="0">
                <a:latin typeface="Calibri Light"/>
                <a:cs typeface="Calibri Light"/>
              </a:rPr>
              <a:t>ŠĪS 3 NEDĒĻAS BIJA ĻOTI FORŠAS, DAUDZ SMIEKLU UN JAUNU ZINĀŠANU.</a:t>
            </a:r>
            <a:endParaRPr lang="ru-RU" dirty="0"/>
          </a:p>
          <a:p>
            <a:r>
              <a:rPr lang="ru-RU" cap="all" dirty="0" err="1">
                <a:latin typeface="Calibri Light"/>
                <a:cs typeface="Calibri Light"/>
              </a:rPr>
              <a:t>paldies</a:t>
            </a:r>
            <a:r>
              <a:rPr lang="ru-RU" cap="all" dirty="0">
                <a:latin typeface="Calibri Light"/>
                <a:cs typeface="Calibri Light"/>
              </a:rPr>
              <a:t> </a:t>
            </a:r>
            <a:r>
              <a:rPr lang="ru-RU" cap="all" dirty="0" err="1">
                <a:latin typeface="Calibri Light"/>
                <a:cs typeface="Calibri Light"/>
              </a:rPr>
              <a:t>erasmusam</a:t>
            </a:r>
            <a:r>
              <a:rPr lang="ru-RU" cap="all" dirty="0">
                <a:latin typeface="Calibri Light"/>
                <a:cs typeface="Calibri Light"/>
              </a:rPr>
              <a:t> </a:t>
            </a:r>
            <a:r>
              <a:rPr lang="ru-RU" cap="all" dirty="0" err="1">
                <a:latin typeface="Calibri Light"/>
                <a:cs typeface="Calibri Light"/>
              </a:rPr>
              <a:t>par</a:t>
            </a:r>
            <a:r>
              <a:rPr lang="ru-RU" cap="all" dirty="0">
                <a:latin typeface="Calibri Light"/>
                <a:cs typeface="Calibri Light"/>
              </a:rPr>
              <a:t> </a:t>
            </a:r>
            <a:r>
              <a:rPr lang="ru-RU" cap="all" dirty="0" err="1">
                <a:latin typeface="Calibri Light"/>
                <a:cs typeface="Calibri Light"/>
              </a:rPr>
              <a:t>jauniem</a:t>
            </a:r>
            <a:r>
              <a:rPr lang="ru-RU" cap="all" dirty="0">
                <a:latin typeface="Calibri Light"/>
                <a:cs typeface="Calibri Light"/>
              </a:rPr>
              <a:t> </a:t>
            </a:r>
            <a:r>
              <a:rPr lang="ru-RU" cap="all" dirty="0" err="1">
                <a:latin typeface="Calibri Light"/>
                <a:cs typeface="Calibri Light"/>
              </a:rPr>
              <a:t>piedzīvojumiem</a:t>
            </a:r>
            <a:r>
              <a:rPr lang="ru-RU" cap="all" dirty="0">
                <a:latin typeface="Calibri Light"/>
                <a:cs typeface="Calibri Light"/>
              </a:rPr>
              <a:t>, </a:t>
            </a:r>
            <a:r>
              <a:rPr lang="ru-RU" cap="all" dirty="0" err="1">
                <a:latin typeface="Calibri Light"/>
                <a:cs typeface="Calibri Light"/>
              </a:rPr>
              <a:t>pieredzi</a:t>
            </a:r>
            <a:r>
              <a:rPr lang="ru-RU" cap="all" dirty="0">
                <a:latin typeface="Calibri Light"/>
                <a:cs typeface="Calibri Light"/>
              </a:rPr>
              <a:t> </a:t>
            </a:r>
            <a:r>
              <a:rPr lang="ru-RU" cap="all" dirty="0" err="1">
                <a:latin typeface="Calibri Light"/>
                <a:cs typeface="Calibri Light"/>
              </a:rPr>
              <a:t>un</a:t>
            </a:r>
            <a:r>
              <a:rPr lang="ru-RU" cap="all" dirty="0">
                <a:latin typeface="Calibri Light"/>
                <a:cs typeface="Calibri Light"/>
              </a:rPr>
              <a:t> </a:t>
            </a:r>
            <a:r>
              <a:rPr lang="ru-RU" cap="all" dirty="0" err="1">
                <a:latin typeface="Calibri Light"/>
                <a:cs typeface="Calibri Light"/>
              </a:rPr>
              <a:t>jaunām</a:t>
            </a:r>
            <a:r>
              <a:rPr lang="ru-RU" cap="all" dirty="0">
                <a:latin typeface="Calibri Light"/>
                <a:cs typeface="Calibri Light"/>
              </a:rPr>
              <a:t> </a:t>
            </a:r>
            <a:r>
              <a:rPr lang="ru-RU" cap="all" dirty="0" err="1">
                <a:latin typeface="Calibri Light"/>
                <a:cs typeface="Calibri Light"/>
              </a:rPr>
              <a:t>paziņām</a:t>
            </a:r>
            <a:r>
              <a:rPr lang="ru-RU" cap="all" dirty="0">
                <a:latin typeface="Calibri Light"/>
                <a:cs typeface="Calibri Light"/>
              </a:rPr>
              <a:t>!</a:t>
            </a:r>
          </a:p>
          <a:p>
            <a:endParaRPr lang="ru-RU" cap="all" dirty="0">
              <a:latin typeface="Calibri Light"/>
              <a:cs typeface="Calibri Light"/>
            </a:endParaRPr>
          </a:p>
        </p:txBody>
      </p:sp>
      <p:pic>
        <p:nvPicPr>
          <p:cNvPr id="11" name="Рисунок 11" descr="Изображение выглядит как в помещении, человек, пол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3D6441F2-CDAE-486F-AE99-522BEB777A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4183" y="1849457"/>
            <a:ext cx="4891489" cy="3654846"/>
          </a:xfrm>
          <a:prstGeom prst="rect">
            <a:avLst/>
          </a:prstGeom>
        </p:spPr>
      </p:pic>
      <p:pic>
        <p:nvPicPr>
          <p:cNvPr id="13" name="Рисунок 13" descr="Изображение выглядит как человек, на открытом воздухе, группа, готовка&#10;&#10;Автоматически созданное описание">
            <a:extLst>
              <a:ext uri="{FF2B5EF4-FFF2-40B4-BE49-F238E27FC236}">
                <a16:creationId xmlns:a16="http://schemas.microsoft.com/office/drawing/2014/main" id="{7316C3D8-46BA-54D5-45AE-F48FF2FF60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1750" y="1846243"/>
            <a:ext cx="3725536" cy="3670452"/>
          </a:xfrm>
          <a:prstGeom prst="rect">
            <a:avLst/>
          </a:prstGeom>
        </p:spPr>
      </p:pic>
      <p:pic>
        <p:nvPicPr>
          <p:cNvPr id="15" name="Рисунок 15" descr="Изображение выглядит как человек, в помещении, мальчик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09C3905B-7F2C-1358-1108-3B6D7924BFE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8403" y="1858178"/>
            <a:ext cx="2373869" cy="364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3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CD60141-EEBD-4EC1-8E34-0344C16A1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8308" y="0"/>
            <a:ext cx="6873692" cy="6858000"/>
          </a:xfrm>
          <a:custGeom>
            <a:avLst/>
            <a:gdLst/>
            <a:ahLst/>
            <a:cxnLst/>
            <a:rect l="l" t="t" r="r" b="b"/>
            <a:pathLst>
              <a:path w="6873692" h="6858000">
                <a:moveTo>
                  <a:pt x="6010592" y="0"/>
                </a:moveTo>
                <a:lnTo>
                  <a:pt x="6873692" y="0"/>
                </a:lnTo>
                <a:lnTo>
                  <a:pt x="6873692" y="6858000"/>
                </a:lnTo>
                <a:lnTo>
                  <a:pt x="0" y="6858000"/>
                </a:lnTo>
                <a:lnTo>
                  <a:pt x="6010589" y="4"/>
                </a:lnTo>
                <a:cubicBezTo>
                  <a:pt x="6010589" y="3"/>
                  <a:pt x="6010590" y="3"/>
                  <a:pt x="6010590" y="2"/>
                </a:cubicBezTo>
                <a:lnTo>
                  <a:pt x="6010592" y="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C75A547-BCD1-42BE-966E-53CA0AB931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8357" y="5151666"/>
            <a:ext cx="98225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BF1DCD9-4684-4B84-AD73-6652C8BAC7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на открытом воздухе, заход солнца&#10;&#10;Автоматически созданное описание">
            <a:extLst>
              <a:ext uri="{FF2B5EF4-FFF2-40B4-BE49-F238E27FC236}">
                <a16:creationId xmlns:a16="http://schemas.microsoft.com/office/drawing/2014/main" id="{AD6F04DF-AAC3-3252-67AD-56ADC3F597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9237" cy="6857989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BE6A732-8124-4A59-8EC9-BF4A1648A0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 flipV="1">
            <a:off x="2226538" y="-2233466"/>
            <a:ext cx="6858000" cy="11324929"/>
          </a:xfrm>
          <a:custGeom>
            <a:avLst/>
            <a:gdLst>
              <a:gd name="connsiteX0" fmla="*/ 0 w 6858000"/>
              <a:gd name="connsiteY0" fmla="*/ 9303227 h 11262142"/>
              <a:gd name="connsiteX1" fmla="*/ 0 w 6858000"/>
              <a:gd name="connsiteY1" fmla="*/ 6495555 h 11262142"/>
              <a:gd name="connsiteX2" fmla="*/ 1 w 6858000"/>
              <a:gd name="connsiteY2" fmla="*/ 6495555 h 11262142"/>
              <a:gd name="connsiteX3" fmla="*/ 1 w 6858000"/>
              <a:gd name="connsiteY3" fmla="*/ 0 h 11262142"/>
              <a:gd name="connsiteX4" fmla="*/ 6858000 w 6858000"/>
              <a:gd name="connsiteY4" fmla="*/ 6015407 h 11262142"/>
              <a:gd name="connsiteX5" fmla="*/ 6858000 w 6858000"/>
              <a:gd name="connsiteY5" fmla="*/ 8999698 h 11262142"/>
              <a:gd name="connsiteX6" fmla="*/ 6858000 w 6858000"/>
              <a:gd name="connsiteY6" fmla="*/ 11262142 h 11262142"/>
              <a:gd name="connsiteX7" fmla="*/ 1 w 6858000"/>
              <a:gd name="connsiteY7" fmla="*/ 11262142 h 11262142"/>
              <a:gd name="connsiteX8" fmla="*/ 1 w 6858000"/>
              <a:gd name="connsiteY8" fmla="*/ 9303227 h 112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1262142">
                <a:moveTo>
                  <a:pt x="0" y="9303227"/>
                </a:moveTo>
                <a:lnTo>
                  <a:pt x="0" y="6495555"/>
                </a:lnTo>
                <a:lnTo>
                  <a:pt x="1" y="6495555"/>
                </a:lnTo>
                <a:lnTo>
                  <a:pt x="1" y="0"/>
                </a:lnTo>
                <a:lnTo>
                  <a:pt x="6858000" y="6015407"/>
                </a:lnTo>
                <a:lnTo>
                  <a:pt x="6858000" y="8999698"/>
                </a:lnTo>
                <a:lnTo>
                  <a:pt x="6858000" y="11262142"/>
                </a:lnTo>
                <a:lnTo>
                  <a:pt x="1" y="11262142"/>
                </a:lnTo>
                <a:lnTo>
                  <a:pt x="1" y="9303227"/>
                </a:lnTo>
                <a:close/>
              </a:path>
            </a:pathLst>
          </a:cu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085FBE-1443-7763-3B03-E414E9A84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2095" y="2025662"/>
            <a:ext cx="8266139" cy="379333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600" cap="all" spc="300">
                <a:solidFill>
                  <a:srgbClr val="FFFFFF"/>
                </a:solidFill>
              </a:rPr>
              <a:t>PALDIES PAR UZMANĪBU!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FDAA6A4-1F42-460B-A500-921EEB4BC0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8357" y="5151666"/>
            <a:ext cx="9860643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342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83159C-DD30-97F5-4697-2A5F5B2F5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Calibri Light"/>
                <a:cs typeface="Calibri Light"/>
              </a:rPr>
              <a:t>Pirmā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iepazīšanās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ar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dzīvesvietu</a:t>
            </a:r>
            <a:r>
              <a:rPr lang="ru-RU" dirty="0">
                <a:latin typeface="Calibri Light"/>
                <a:cs typeface="Calibri Light"/>
              </a:rPr>
              <a:t> 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64E4C8-2A6E-1B6D-3742-27ED9F38C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028" y="2290273"/>
            <a:ext cx="9453218" cy="360887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/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Kad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mēs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atbraucām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pie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dzīvesvietas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mūs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 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laipni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sagaidīja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mūsu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ģids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Karens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viņš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 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palīdzēja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ar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bagāžu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un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 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parādīja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 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mūsu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dzīvokļus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uz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tuvākām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 3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ned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. </a:t>
            </a:r>
          </a:p>
          <a:p>
            <a:pPr marL="342900" indent="-342900"/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 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Paskaidroja</a:t>
            </a:r>
            <a:r>
              <a:rPr lang="ru-RU" sz="2400" dirty="0">
                <a:solidFill>
                  <a:srgbClr val="FFFFFF"/>
                </a:solidFill>
                <a:latin typeface="Calibri Light"/>
                <a:ea typeface="+mn-lt"/>
                <a:cs typeface="+mn-lt"/>
              </a:rPr>
              <a:t>  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ar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kādiem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autobusiem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mēs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varam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piekļūt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pie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mūsu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skolām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un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iepazīstināja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ar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dzīvokļu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noteikumiem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,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ko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nevarēja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darīt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un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 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kā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jārīkojas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, 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ja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kaut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kas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ru-RU" sz="2400" dirty="0" err="1">
                <a:solidFill>
                  <a:srgbClr val="FFFFFF"/>
                </a:solidFill>
                <a:latin typeface="Calibri Light"/>
                <a:cs typeface="Calibri Light"/>
              </a:rPr>
              <a:t>notiek</a:t>
            </a:r>
            <a:r>
              <a:rPr lang="ru-RU" sz="2400" dirty="0">
                <a:solidFill>
                  <a:srgbClr val="FFFFFF"/>
                </a:solidFill>
                <a:latin typeface="Calibri Light"/>
                <a:cs typeface="Calibri Light"/>
              </a:rPr>
              <a:t>.</a:t>
            </a:r>
          </a:p>
          <a:p>
            <a:pPr marL="342900" indent="-342900"/>
            <a:endParaRPr lang="ru-RU" dirty="0"/>
          </a:p>
          <a:p>
            <a:pPr marL="342900" indent="-342900"/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1294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C4D8B0-C2CD-514D-6C9F-3EAC9CDF5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9882" y="365032"/>
            <a:ext cx="8520952" cy="824472"/>
          </a:xfrm>
        </p:spPr>
        <p:txBody>
          <a:bodyPr/>
          <a:lstStyle/>
          <a:p>
            <a:pPr algn="ctr"/>
            <a:r>
              <a:rPr lang="ru-RU" dirty="0" err="1"/>
              <a:t>Mūsu</a:t>
            </a:r>
            <a:r>
              <a:rPr lang="ru-RU" dirty="0"/>
              <a:t> </a:t>
            </a:r>
            <a:r>
              <a:rPr lang="ru-RU" dirty="0" err="1"/>
              <a:t>dzīvoklis</a:t>
            </a:r>
            <a:endParaRPr lang="ru-RU"/>
          </a:p>
        </p:txBody>
      </p:sp>
      <p:pic>
        <p:nvPicPr>
          <p:cNvPr id="4" name="Рисунок 4" descr="Изображение выглядит как в помещении, ванная, туалет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019FD4D0-2F17-A99D-EA00-C9B4FA62D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0405" y="1397934"/>
            <a:ext cx="3606053" cy="2024902"/>
          </a:xfrm>
          <a:prstGeom prst="rect">
            <a:avLst/>
          </a:prstGeom>
        </p:spPr>
      </p:pic>
      <p:pic>
        <p:nvPicPr>
          <p:cNvPr id="6" name="Рисунок 6" descr="Изображение выглядит как стена, пол, в помещении, живой&#10;&#10;Автоматически созданное описание">
            <a:extLst>
              <a:ext uri="{FF2B5EF4-FFF2-40B4-BE49-F238E27FC236}">
                <a16:creationId xmlns:a16="http://schemas.microsoft.com/office/drawing/2014/main" id="{6E59CE72-F6C2-8A1C-8A17-B9F056AB81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150" y="1397934"/>
            <a:ext cx="3718114" cy="2036109"/>
          </a:xfrm>
          <a:prstGeom prst="rect">
            <a:avLst/>
          </a:prstGeom>
        </p:spPr>
      </p:pic>
      <p:pic>
        <p:nvPicPr>
          <p:cNvPr id="8" name="Рисунок 5" descr="Изображение выглядит как в помещении, стена, пол, комната&#10;&#10;Автоматически созданное описание">
            <a:extLst>
              <a:ext uri="{FF2B5EF4-FFF2-40B4-BE49-F238E27FC236}">
                <a16:creationId xmlns:a16="http://schemas.microsoft.com/office/drawing/2014/main" id="{C1A115E4-F10B-98B6-0CC5-3C75184149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0405" y="3937186"/>
            <a:ext cx="3639672" cy="2024904"/>
          </a:xfrm>
          <a:prstGeom prst="rect">
            <a:avLst/>
          </a:prstGeom>
        </p:spPr>
      </p:pic>
      <p:pic>
        <p:nvPicPr>
          <p:cNvPr id="10" name="Рисунок 4" descr="Изображение выглядит как в помещении, стена, пол, кровать&#10;&#10;Автоматически созданное описание">
            <a:extLst>
              <a:ext uri="{FF2B5EF4-FFF2-40B4-BE49-F238E27FC236}">
                <a16:creationId xmlns:a16="http://schemas.microsoft.com/office/drawing/2014/main" id="{B6E54F0A-3F5D-2111-22A2-6219ED337D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4579" y="3822408"/>
            <a:ext cx="3820221" cy="214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76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D3B97D3-3894-4963-90C5-4EAA66131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C35069-D045-BCEE-5883-E8B8CB443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0873" y="872935"/>
            <a:ext cx="5798126" cy="1360898"/>
          </a:xfrm>
        </p:spPr>
        <p:txBody>
          <a:bodyPr>
            <a:normAutofit/>
          </a:bodyPr>
          <a:lstStyle/>
          <a:p>
            <a:r>
              <a:rPr lang="ru-RU" dirty="0" err="1"/>
              <a:t>Darba</a:t>
            </a:r>
            <a:r>
              <a:rPr lang="ru-RU" dirty="0"/>
              <a:t> </a:t>
            </a:r>
            <a:r>
              <a:rPr lang="ru-RU" dirty="0" err="1"/>
              <a:t>vieta</a:t>
            </a:r>
            <a:r>
              <a:rPr lang="ru-RU" dirty="0"/>
              <a:t> </a:t>
            </a:r>
          </a:p>
        </p:txBody>
      </p:sp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2182817-84C2-8B45-7BFE-5C4C771AC1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1720" y="946720"/>
            <a:ext cx="2752790" cy="4893849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97397954-46B6-3007-B130-571FF926E8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0873" y="2332026"/>
            <a:ext cx="5798126" cy="384017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err="1">
                <a:latin typeface="Calibri Light"/>
                <a:cs typeface="Calibri Light"/>
              </a:rPr>
              <a:t>Mēs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strādājām</a:t>
            </a:r>
            <a:r>
              <a:rPr lang="ru-RU" dirty="0">
                <a:latin typeface="Calibri Light"/>
                <a:cs typeface="Calibri Light"/>
              </a:rPr>
              <a:t>  </a:t>
            </a:r>
            <a:r>
              <a:rPr lang="ru-RU" dirty="0" err="1">
                <a:latin typeface="Calibri Light"/>
                <a:cs typeface="Calibri Light"/>
              </a:rPr>
              <a:t>restorānā</a:t>
            </a:r>
            <a:r>
              <a:rPr lang="ru-RU" dirty="0">
                <a:latin typeface="Calibri Light"/>
                <a:cs typeface="Calibri Light"/>
              </a:rPr>
              <a:t>  ''</a:t>
            </a:r>
            <a:r>
              <a:rPr lang="ru-RU" dirty="0" err="1">
                <a:latin typeface="Calibri Light"/>
                <a:cs typeface="Calibri Light"/>
              </a:rPr>
              <a:t>Õpperestoran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Manufaktuur</a:t>
            </a:r>
            <a:r>
              <a:rPr lang="ru-RU" dirty="0">
                <a:latin typeface="Calibri Light"/>
                <a:cs typeface="Calibri Light"/>
              </a:rPr>
              <a:t> ''</a:t>
            </a:r>
          </a:p>
          <a:p>
            <a:r>
              <a:rPr lang="ru-RU" dirty="0" err="1">
                <a:latin typeface="Calibri Light"/>
                <a:cs typeface="Calibri Light"/>
              </a:rPr>
              <a:t>Tur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mēs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iepazināmies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ar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mūsu</a:t>
            </a:r>
            <a:r>
              <a:rPr lang="ru-RU" dirty="0">
                <a:latin typeface="Calibri Light"/>
                <a:cs typeface="Calibri Light"/>
              </a:rPr>
              <a:t> </a:t>
            </a:r>
            <a:r>
              <a:rPr lang="ru-RU" dirty="0" err="1">
                <a:latin typeface="Calibri Light"/>
                <a:cs typeface="Calibri Light"/>
              </a:rPr>
              <a:t>prakses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vadītāju</a:t>
            </a:r>
            <a:r>
              <a:rPr lang="ru-RU" dirty="0">
                <a:latin typeface="Calibri Light"/>
                <a:cs typeface="Calibri Light"/>
              </a:rPr>
              <a:t> </a:t>
            </a:r>
            <a:r>
              <a:rPr lang="ru-RU" dirty="0" err="1">
                <a:latin typeface="Calibri Light"/>
                <a:cs typeface="Calibri Light"/>
              </a:rPr>
              <a:t>Jeļenu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uz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tuvāko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nedēļu</a:t>
            </a:r>
            <a:r>
              <a:rPr lang="ru-RU" dirty="0">
                <a:latin typeface="Calibri Light"/>
                <a:cs typeface="Calibri Light"/>
              </a:rPr>
              <a:t>. </a:t>
            </a:r>
          </a:p>
          <a:p>
            <a:r>
              <a:rPr lang="ru-RU" dirty="0" err="1">
                <a:latin typeface="Calibri Light"/>
                <a:cs typeface="Calibri Light"/>
              </a:rPr>
              <a:t>Pirmajā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nedēļā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mes</a:t>
            </a:r>
            <a:r>
              <a:rPr lang="ru-RU" dirty="0">
                <a:latin typeface="Calibri Light"/>
                <a:cs typeface="Calibri Light"/>
              </a:rPr>
              <a:t> </a:t>
            </a:r>
            <a:r>
              <a:rPr lang="ru-RU" dirty="0" err="1">
                <a:latin typeface="Calibri Light"/>
                <a:cs typeface="Calibri Light"/>
              </a:rPr>
              <a:t>palīdzējām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virtuvē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ar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sagatavēm</a:t>
            </a:r>
            <a:r>
              <a:rPr lang="ru-RU" dirty="0">
                <a:latin typeface="Calibri Light"/>
                <a:cs typeface="Calibri Light"/>
              </a:rPr>
              <a:t>, </a:t>
            </a:r>
            <a:r>
              <a:rPr lang="ru-RU" dirty="0" err="1">
                <a:latin typeface="Calibri Light"/>
                <a:cs typeface="Calibri Light"/>
              </a:rPr>
              <a:t>gatavojām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dažādas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mērces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un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daudz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dažādu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salātu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kā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arī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pagatavojām</a:t>
            </a:r>
            <a:r>
              <a:rPr lang="ru-RU" dirty="0">
                <a:latin typeface="Calibri Light"/>
                <a:cs typeface="Calibri Light"/>
              </a:rPr>
              <a:t> </a:t>
            </a:r>
            <a:r>
              <a:rPr lang="ru-RU" dirty="0" err="1">
                <a:latin typeface="Calibri Light"/>
                <a:cs typeface="Calibri Light"/>
              </a:rPr>
              <a:t>pirmos</a:t>
            </a:r>
            <a:r>
              <a:rPr lang="ru-RU" dirty="0">
                <a:latin typeface="Calibri Light"/>
                <a:cs typeface="Calibri Light"/>
              </a:rPr>
              <a:t> </a:t>
            </a:r>
            <a:r>
              <a:rPr lang="ru-RU" dirty="0" err="1">
                <a:latin typeface="Calibri Light"/>
                <a:cs typeface="Calibri Light"/>
              </a:rPr>
              <a:t>ēdienus</a:t>
            </a:r>
            <a:r>
              <a:rPr lang="ru-RU" dirty="0">
                <a:latin typeface="Calibri Light"/>
                <a:cs typeface="Calibri Light"/>
              </a:rPr>
              <a:t>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96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D95AFE-47FC-0E97-C8F2-88BC5099D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92788"/>
            <a:ext cx="9905999" cy="1360898"/>
          </a:xfrm>
        </p:spPr>
        <p:txBody>
          <a:bodyPr/>
          <a:lstStyle/>
          <a:p>
            <a:pPr algn="ctr"/>
            <a:r>
              <a:rPr lang="ru-RU" dirty="0" err="1"/>
              <a:t>Restorāna</a:t>
            </a:r>
            <a:r>
              <a:rPr lang="ru-RU" dirty="0"/>
              <a:t>  </a:t>
            </a:r>
            <a:r>
              <a:rPr lang="ru-RU" dirty="0" err="1"/>
              <a:t>interjiers</a:t>
            </a:r>
            <a:r>
              <a:rPr lang="ru-RU" dirty="0"/>
              <a:t> </a:t>
            </a:r>
            <a:endParaRPr lang="ru-RU"/>
          </a:p>
        </p:txBody>
      </p:sp>
      <p:pic>
        <p:nvPicPr>
          <p:cNvPr id="10" name="Рисунок 10" descr="Изображение выглядит как пол, в помещении, стол, стул&#10;&#10;Автоматически созданное описание">
            <a:extLst>
              <a:ext uri="{FF2B5EF4-FFF2-40B4-BE49-F238E27FC236}">
                <a16:creationId xmlns:a16="http://schemas.microsoft.com/office/drawing/2014/main" id="{D8D04B3A-C3C8-B7C5-777B-FD04D45478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606" y="2290482"/>
            <a:ext cx="4614583" cy="3083858"/>
          </a:xfrm>
          <a:prstGeom prst="rect">
            <a:avLst/>
          </a:prstGeom>
        </p:spPr>
      </p:pic>
      <p:pic>
        <p:nvPicPr>
          <p:cNvPr id="11" name="Рисунок 11" descr="Изображение выглядит как пол, в помещении, остров&#10;&#10;Автоматически созданное описание">
            <a:extLst>
              <a:ext uri="{FF2B5EF4-FFF2-40B4-BE49-F238E27FC236}">
                <a16:creationId xmlns:a16="http://schemas.microsoft.com/office/drawing/2014/main" id="{AB8B45C0-F41A-2269-B946-9108F566E8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9961" y="2290482"/>
            <a:ext cx="4524934" cy="303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54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B43FFA-24F0-16F6-DF26-A325A28A0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200582"/>
            <a:ext cx="9905999" cy="1360898"/>
          </a:xfrm>
        </p:spPr>
        <p:txBody>
          <a:bodyPr/>
          <a:lstStyle/>
          <a:p>
            <a:pPr algn="ctr"/>
            <a:r>
              <a:rPr lang="ru-RU" dirty="0" err="1"/>
              <a:t>Virtuve</a:t>
            </a:r>
            <a:r>
              <a:rPr lang="ru-RU" dirty="0"/>
              <a:t> </a:t>
            </a:r>
          </a:p>
        </p:txBody>
      </p:sp>
      <p:pic>
        <p:nvPicPr>
          <p:cNvPr id="5" name="Рисунок 5" descr="Изображение выглядит как текст, в помещении, кухня, пол&#10;&#10;Автоматически созданное описание">
            <a:extLst>
              <a:ext uri="{FF2B5EF4-FFF2-40B4-BE49-F238E27FC236}">
                <a16:creationId xmlns:a16="http://schemas.microsoft.com/office/drawing/2014/main" id="{B20CC707-CEF6-3BD9-F2EF-AAB0849020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661" y="1782938"/>
            <a:ext cx="6213529" cy="4127412"/>
          </a:xfrm>
        </p:spPr>
      </p:pic>
      <p:pic>
        <p:nvPicPr>
          <p:cNvPr id="6" name="Рисунок 6" descr="Изображение выглядит как в помещении, кухня, стальной, подготовка&#10;&#10;Автоматически созданное описание">
            <a:extLst>
              <a:ext uri="{FF2B5EF4-FFF2-40B4-BE49-F238E27FC236}">
                <a16:creationId xmlns:a16="http://schemas.microsoft.com/office/drawing/2014/main" id="{77DC67AE-EC5D-759A-D430-DD6E66FEA6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041777" y="2483224"/>
            <a:ext cx="4114799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13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CC077F-BBDF-E4E0-0F12-4498F6DA9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15200"/>
            <a:ext cx="9905999" cy="1360898"/>
          </a:xfrm>
        </p:spPr>
        <p:txBody>
          <a:bodyPr/>
          <a:lstStyle/>
          <a:p>
            <a:pPr algn="ctr"/>
            <a:r>
              <a:rPr lang="ru-RU" dirty="0" err="1"/>
              <a:t>Restorāna</a:t>
            </a:r>
            <a:r>
              <a:rPr lang="ru-RU" dirty="0"/>
              <a:t> </a:t>
            </a:r>
            <a:r>
              <a:rPr lang="ru-RU" dirty="0" err="1"/>
              <a:t>ēdieni</a:t>
            </a:r>
            <a:r>
              <a:rPr lang="ru-RU" dirty="0"/>
              <a:t>  </a:t>
            </a:r>
            <a:endParaRPr lang="ru-RU"/>
          </a:p>
        </p:txBody>
      </p:sp>
      <p:pic>
        <p:nvPicPr>
          <p:cNvPr id="4" name="Рисунок 4" descr="Изображение выглядит как в помещении, овощи, блюдо, мясо&#10;&#10;Автоматически созданное описание">
            <a:extLst>
              <a:ext uri="{FF2B5EF4-FFF2-40B4-BE49-F238E27FC236}">
                <a16:creationId xmlns:a16="http://schemas.microsoft.com/office/drawing/2014/main" id="{2018DEDD-6307-B402-A1FB-0165B0D687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398" y="1864659"/>
            <a:ext cx="2317147" cy="4114800"/>
          </a:xfrm>
          <a:prstGeom prst="rect">
            <a:avLst/>
          </a:prstGeom>
        </p:spPr>
      </p:pic>
      <p:pic>
        <p:nvPicPr>
          <p:cNvPr id="5" name="Рисунок 5" descr="Изображение выглядит как еда, блюдо, поднос, жареный рис&#10;&#10;Автоматически созданное описание">
            <a:extLst>
              <a:ext uri="{FF2B5EF4-FFF2-40B4-BE49-F238E27FC236}">
                <a16:creationId xmlns:a16="http://schemas.microsoft.com/office/drawing/2014/main" id="{F89144B0-49AF-3219-0F1D-ECDA458DCB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4985" y="1864658"/>
            <a:ext cx="2317147" cy="4114800"/>
          </a:xfrm>
          <a:prstGeom prst="rect">
            <a:avLst/>
          </a:prstGeom>
        </p:spPr>
      </p:pic>
      <p:pic>
        <p:nvPicPr>
          <p:cNvPr id="6" name="Рисунок 6" descr="Изображение выглядит как в помещении, еда, плита, кастрюля&#10;&#10;Автоматически созданное описание">
            <a:extLst>
              <a:ext uri="{FF2B5EF4-FFF2-40B4-BE49-F238E27FC236}">
                <a16:creationId xmlns:a16="http://schemas.microsoft.com/office/drawing/2014/main" id="{04C34084-DDE8-B330-D37B-7393553BA6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3266" y="1864658"/>
            <a:ext cx="2316584" cy="4114800"/>
          </a:xfrm>
          <a:prstGeom prst="rect">
            <a:avLst/>
          </a:prstGeom>
        </p:spPr>
      </p:pic>
      <p:pic>
        <p:nvPicPr>
          <p:cNvPr id="7" name="Рисунок 7" descr="Изображение выглядит как еда, в помещении, поднос, блюдо&#10;&#10;Автоматически созданное описание">
            <a:extLst>
              <a:ext uri="{FF2B5EF4-FFF2-40B4-BE49-F238E27FC236}">
                <a16:creationId xmlns:a16="http://schemas.microsoft.com/office/drawing/2014/main" id="{6685E43B-05AF-F44E-25FD-17A957AA4B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574" y="1864658"/>
            <a:ext cx="2317147" cy="4114800"/>
          </a:xfrm>
          <a:prstGeom prst="rect">
            <a:avLst/>
          </a:prstGeom>
        </p:spPr>
      </p:pic>
      <p:pic>
        <p:nvPicPr>
          <p:cNvPr id="9" name="Рисунок 9" descr="Изображение выглядит как в помещении, поднос, кухонные принадлежности, кухонный прибор&#10;&#10;Автоматически созданное описание">
            <a:extLst>
              <a:ext uri="{FF2B5EF4-FFF2-40B4-BE49-F238E27FC236}">
                <a16:creationId xmlns:a16="http://schemas.microsoft.com/office/drawing/2014/main" id="{0DA538EB-6F42-8397-5C2D-55A56F5FC2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3398" y="1864659"/>
            <a:ext cx="2317147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1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CD60141-EEBD-4EC1-8E34-0344C16A1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8308" y="0"/>
            <a:ext cx="6873692" cy="6858000"/>
          </a:xfrm>
          <a:custGeom>
            <a:avLst/>
            <a:gdLst/>
            <a:ahLst/>
            <a:cxnLst/>
            <a:rect l="l" t="t" r="r" b="b"/>
            <a:pathLst>
              <a:path w="6873692" h="6858000">
                <a:moveTo>
                  <a:pt x="6010592" y="0"/>
                </a:moveTo>
                <a:lnTo>
                  <a:pt x="6873692" y="0"/>
                </a:lnTo>
                <a:lnTo>
                  <a:pt x="6873692" y="6858000"/>
                </a:lnTo>
                <a:lnTo>
                  <a:pt x="0" y="6858000"/>
                </a:lnTo>
                <a:lnTo>
                  <a:pt x="6010589" y="4"/>
                </a:lnTo>
                <a:cubicBezTo>
                  <a:pt x="6010589" y="3"/>
                  <a:pt x="6010590" y="3"/>
                  <a:pt x="6010590" y="2"/>
                </a:cubicBezTo>
                <a:lnTo>
                  <a:pt x="6010592" y="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C75A547-BCD1-42BE-966E-53CA0AB931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8357" y="5151666"/>
            <a:ext cx="98225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4AA9537D-DEBC-4624-B8D3-9F1487AD4C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B2FE1-0C84-7D60-0D7E-DBD5BBE50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7148" y="1082624"/>
            <a:ext cx="4323806" cy="272226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cap="all" spc="300"/>
              <a:t>Restorāna deserti</a:t>
            </a:r>
          </a:p>
        </p:txBody>
      </p:sp>
      <p:pic>
        <p:nvPicPr>
          <p:cNvPr id="6" name="Рисунок 6" descr="Изображение выглядит как стол, в помещении, тарелка, поднос&#10;&#10;Автоматически созданное описание">
            <a:extLst>
              <a:ext uri="{FF2B5EF4-FFF2-40B4-BE49-F238E27FC236}">
                <a16:creationId xmlns:a16="http://schemas.microsoft.com/office/drawing/2014/main" id="{5E2F2579-AA50-2F03-8EC8-A0E6209A62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7440"/>
            <a:ext cx="3051550" cy="3425138"/>
          </a:xfrm>
          <a:prstGeom prst="rect">
            <a:avLst/>
          </a:prstGeom>
        </p:spPr>
      </p:pic>
      <p:pic>
        <p:nvPicPr>
          <p:cNvPr id="7" name="Рисунок 7" descr="Изображение выглядит как еда, стол, миска, тарелка&#10;&#10;Автоматически созданное описание">
            <a:extLst>
              <a:ext uri="{FF2B5EF4-FFF2-40B4-BE49-F238E27FC236}">
                <a16:creationId xmlns:a16="http://schemas.microsoft.com/office/drawing/2014/main" id="{3A5D5E6D-BA93-3C0A-F383-E65C67B819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>
            <a:off x="3044451" y="7440"/>
            <a:ext cx="3051550" cy="3425138"/>
          </a:xfrm>
          <a:prstGeom prst="rect">
            <a:avLst/>
          </a:prstGeom>
        </p:spPr>
      </p:pic>
      <p:pic>
        <p:nvPicPr>
          <p:cNvPr id="4" name="Рисунок 4" descr="Изображение выглядит как тарелк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2C27F905-7526-9ED2-E37F-A261D86C2E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1" y="3432861"/>
            <a:ext cx="3051550" cy="3425139"/>
          </a:xfrm>
          <a:prstGeom prst="rect">
            <a:avLst/>
          </a:prstGeom>
        </p:spPr>
      </p:pic>
      <p:pic>
        <p:nvPicPr>
          <p:cNvPr id="5" name="Рисунок 5" descr="Изображение выглядит как стол, еда, в помещении, тарелка&#10;&#10;Автоматически созданное описание">
            <a:extLst>
              <a:ext uri="{FF2B5EF4-FFF2-40B4-BE49-F238E27FC236}">
                <a16:creationId xmlns:a16="http://schemas.microsoft.com/office/drawing/2014/main" id="{0EC2AE76-B8B4-5019-70D8-C07A5B3204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3044451" y="3432861"/>
            <a:ext cx="3051550" cy="3425139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7F3825-1B71-478F-BD5A-4996EDA34A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402621" y="4311948"/>
            <a:ext cx="14728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46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733488-A473-9246-0893-F852328AF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6971" y="189376"/>
            <a:ext cx="9905999" cy="1360898"/>
          </a:xfrm>
        </p:spPr>
        <p:txBody>
          <a:bodyPr/>
          <a:lstStyle/>
          <a:p>
            <a:pPr algn="ctr"/>
            <a:r>
              <a:rPr lang="ru-RU" dirty="0" err="1"/>
              <a:t>Darba</a:t>
            </a:r>
            <a:r>
              <a:rPr lang="ru-RU" dirty="0"/>
              <a:t> </a:t>
            </a:r>
            <a:r>
              <a:rPr lang="ru-RU" dirty="0" err="1"/>
              <a:t>process</a:t>
            </a:r>
            <a:r>
              <a:rPr lang="ru-RU" dirty="0"/>
              <a:t> </a:t>
            </a:r>
          </a:p>
        </p:txBody>
      </p:sp>
      <p:pic>
        <p:nvPicPr>
          <p:cNvPr id="4" name="Рисунок 4" descr="Изображение выглядит как текст, в помещении, стол, кухонный прибор&#10;&#10;Автоматически созданное описание">
            <a:extLst>
              <a:ext uri="{FF2B5EF4-FFF2-40B4-BE49-F238E27FC236}">
                <a16:creationId xmlns:a16="http://schemas.microsoft.com/office/drawing/2014/main" id="{098AC1AD-9EFD-DD86-884C-ADEA02F0A6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426" y="2488909"/>
            <a:ext cx="5339472" cy="3567118"/>
          </a:xfrm>
        </p:spPr>
      </p:pic>
      <p:pic>
        <p:nvPicPr>
          <p:cNvPr id="5" name="Рисунок 5" descr="Изображение выглядит как текст, в помещении, стол, готовка&#10;&#10;Автоматически созданное описание">
            <a:extLst>
              <a:ext uri="{FF2B5EF4-FFF2-40B4-BE49-F238E27FC236}">
                <a16:creationId xmlns:a16="http://schemas.microsoft.com/office/drawing/2014/main" id="{0EF77329-1BF7-FA15-58D6-1105A708DF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064189" y="2628900"/>
            <a:ext cx="4114799" cy="2743200"/>
          </a:xfrm>
          <a:prstGeom prst="rect">
            <a:avLst/>
          </a:prstGeom>
        </p:spPr>
      </p:pic>
      <p:pic>
        <p:nvPicPr>
          <p:cNvPr id="6" name="Рисунок 6" descr="Изображение выглядит как в помещении, человек, кухня, пол&#10;&#10;Автоматически созданное описание">
            <a:extLst>
              <a:ext uri="{FF2B5EF4-FFF2-40B4-BE49-F238E27FC236}">
                <a16:creationId xmlns:a16="http://schemas.microsoft.com/office/drawing/2014/main" id="{400F3113-AE6B-E24C-6932-FFA61F7C5E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397189" y="2628900"/>
            <a:ext cx="4114799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78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RegattaVTI">
  <a:themeElements>
    <a:clrScheme name="AnalogousFromLightSeedLeftStep">
      <a:dk1>
        <a:srgbClr val="000000"/>
      </a:dk1>
      <a:lt1>
        <a:srgbClr val="FFFFFF"/>
      </a:lt1>
      <a:dk2>
        <a:srgbClr val="3F2923"/>
      </a:dk2>
      <a:lt2>
        <a:srgbClr val="E5E2E8"/>
      </a:lt2>
      <a:accent1>
        <a:srgbClr val="81AE4D"/>
      </a:accent1>
      <a:accent2>
        <a:srgbClr val="A2A63B"/>
      </a:accent2>
      <a:accent3>
        <a:srgbClr val="D19632"/>
      </a:accent3>
      <a:accent4>
        <a:srgbClr val="E67252"/>
      </a:accent4>
      <a:accent5>
        <a:srgbClr val="EB728A"/>
      </a:accent5>
      <a:accent6>
        <a:srgbClr val="E652AE"/>
      </a:accent6>
      <a:hlink>
        <a:srgbClr val="8969AE"/>
      </a:hlink>
      <a:folHlink>
        <a:srgbClr val="7F7F7F"/>
      </a:folHlink>
    </a:clrScheme>
    <a:fontScheme name="Walbaum Display">
      <a:majorFont>
        <a:latin typeface="Walbaum Display"/>
        <a:ea typeface=""/>
        <a:cs typeface=""/>
      </a:majorFont>
      <a:minorFont>
        <a:latin typeface="Walbaum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gattaVTI" id="{FFC3BCE5-6357-41D1-8E67-3F85B69D7E86}" vid="{893A6374-FE17-48E5-8B62-678C1B11AA1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</Words>
  <Application>Microsoft Office PowerPoint</Application>
  <PresentationFormat>Widescreen</PresentationFormat>
  <Paragraphs>29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 Light</vt:lpstr>
      <vt:lpstr>Walbaum Display</vt:lpstr>
      <vt:lpstr>RegattaVTI</vt:lpstr>
      <vt:lpstr>ERASMUS + PROJEKTS "NARVA" </vt:lpstr>
      <vt:lpstr>Pirmā iepazīšanās ar dzīvesvietu  </vt:lpstr>
      <vt:lpstr>Mūsu dzīvoklis</vt:lpstr>
      <vt:lpstr>Darba vieta </vt:lpstr>
      <vt:lpstr>Restorāna  interjiers </vt:lpstr>
      <vt:lpstr>Virtuve </vt:lpstr>
      <vt:lpstr>Restorāna ēdieni  </vt:lpstr>
      <vt:lpstr>Restorāna deserti</vt:lpstr>
      <vt:lpstr>Darba process </vt:lpstr>
      <vt:lpstr>PowerPoint Presentation</vt:lpstr>
      <vt:lpstr>Brauciens uz Tallinu </vt:lpstr>
      <vt:lpstr>Tallina </vt:lpstr>
      <vt:lpstr>Kuģu muzejs </vt:lpstr>
      <vt:lpstr>PowerPoint Presentation</vt:lpstr>
      <vt:lpstr>Pusdiens  </vt:lpstr>
      <vt:lpstr>Pastaiga pa veco pilsētu</vt:lpstr>
      <vt:lpstr>PowerPoint Presentation</vt:lpstr>
      <vt:lpstr>PowerPoint Presentation</vt:lpstr>
      <vt:lpstr>PALDIES PAR UZMANĪBU!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Dainis Susejs</cp:lastModifiedBy>
  <cp:revision>776</cp:revision>
  <dcterms:created xsi:type="dcterms:W3CDTF">2023-04-09T11:26:44Z</dcterms:created>
  <dcterms:modified xsi:type="dcterms:W3CDTF">2023-11-15T13:39:17Z</dcterms:modified>
</cp:coreProperties>
</file>