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1" r:id="rId3"/>
    <p:sldId id="272" r:id="rId4"/>
    <p:sldId id="273" r:id="rId5"/>
    <p:sldId id="259" r:id="rId6"/>
    <p:sldId id="262" r:id="rId7"/>
    <p:sldId id="266" r:id="rId8"/>
    <p:sldId id="258" r:id="rId9"/>
    <p:sldId id="264" r:id="rId10"/>
    <p:sldId id="267" r:id="rId11"/>
    <p:sldId id="260" r:id="rId12"/>
    <p:sldId id="268" r:id="rId13"/>
    <p:sldId id="270" r:id="rId14"/>
    <p:sldId id="269" r:id="rId15"/>
    <p:sldId id="274" r:id="rId16"/>
    <p:sldId id="275"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44D26"/>
    <a:srgbClr val="AD7339"/>
    <a:srgbClr val="D1A375"/>
    <a:srgbClr val="C78E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atin typeface="Times New Roman" panose="02020603050405020304" pitchFamily="18" charset="0"/>
                <a:cs typeface="Times New Roman" panose="02020603050405020304" pitchFamily="18" charset="0"/>
              </a:defRPr>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DD1793BE-28A3-4765-8DB4-343936CBC7FA}"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57B6C8-8EF7-47E3-97B3-BA18C7F9D396}" type="slidenum">
              <a:rPr lang="en-US" smtClean="0"/>
              <a:t>‹#›</a:t>
            </a:fld>
            <a:endParaRPr lang="en-US"/>
          </a:p>
        </p:txBody>
      </p:sp>
    </p:spTree>
    <p:extLst>
      <p:ext uri="{BB962C8B-B14F-4D97-AF65-F5344CB8AC3E}">
        <p14:creationId xmlns:p14="http://schemas.microsoft.com/office/powerpoint/2010/main" val="13751121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D1793BE-28A3-4765-8DB4-343936CBC7FA}"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57B6C8-8EF7-47E3-97B3-BA18C7F9D396}" type="slidenum">
              <a:rPr lang="en-US" smtClean="0"/>
              <a:t>‹#›</a:t>
            </a:fld>
            <a:endParaRPr lang="en-US"/>
          </a:p>
        </p:txBody>
      </p:sp>
    </p:spTree>
    <p:extLst>
      <p:ext uri="{BB962C8B-B14F-4D97-AF65-F5344CB8AC3E}">
        <p14:creationId xmlns:p14="http://schemas.microsoft.com/office/powerpoint/2010/main" val="3663753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D1793BE-28A3-4765-8DB4-343936CBC7FA}"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57B6C8-8EF7-47E3-97B3-BA18C7F9D396}" type="slidenum">
              <a:rPr lang="en-US" smtClean="0"/>
              <a:t>‹#›</a:t>
            </a:fld>
            <a:endParaRPr lang="en-US"/>
          </a:p>
        </p:txBody>
      </p:sp>
    </p:spTree>
    <p:extLst>
      <p:ext uri="{BB962C8B-B14F-4D97-AF65-F5344CB8AC3E}">
        <p14:creationId xmlns:p14="http://schemas.microsoft.com/office/powerpoint/2010/main" val="34239920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Times New Roman" panose="02020603050405020304" pitchFamily="18" charset="0"/>
                <a:cs typeface="Times New Roman" panose="02020603050405020304" pitchFamily="18"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a:latin typeface="Times New Roman" panose="02020603050405020304" pitchFamily="18" charset="0"/>
                <a:cs typeface="Times New Roman" panose="02020603050405020304" pitchFamily="18" charset="0"/>
              </a:defRPr>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DD1793BE-28A3-4765-8DB4-343936CBC7FA}"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57B6C8-8EF7-47E3-97B3-BA18C7F9D396}" type="slidenum">
              <a:rPr lang="en-US" smtClean="0"/>
              <a:t>‹#›</a:t>
            </a:fld>
            <a:endParaRPr lang="en-US"/>
          </a:p>
        </p:txBody>
      </p:sp>
    </p:spTree>
    <p:extLst>
      <p:ext uri="{BB962C8B-B14F-4D97-AF65-F5344CB8AC3E}">
        <p14:creationId xmlns:p14="http://schemas.microsoft.com/office/powerpoint/2010/main" val="14994419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D1793BE-28A3-4765-8DB4-343936CBC7FA}"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57B6C8-8EF7-47E3-97B3-BA18C7F9D396}" type="slidenum">
              <a:rPr lang="en-US" smtClean="0"/>
              <a:t>‹#›</a:t>
            </a:fld>
            <a:endParaRPr lang="en-US"/>
          </a:p>
        </p:txBody>
      </p:sp>
    </p:spTree>
    <p:extLst>
      <p:ext uri="{BB962C8B-B14F-4D97-AF65-F5344CB8AC3E}">
        <p14:creationId xmlns:p14="http://schemas.microsoft.com/office/powerpoint/2010/main" val="13633299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D1793BE-28A3-4765-8DB4-343936CBC7FA}" type="datetimeFigureOut">
              <a:rPr lang="en-US" smtClean="0"/>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57B6C8-8EF7-47E3-97B3-BA18C7F9D396}" type="slidenum">
              <a:rPr lang="en-US" smtClean="0"/>
              <a:t>‹#›</a:t>
            </a:fld>
            <a:endParaRPr lang="en-US"/>
          </a:p>
        </p:txBody>
      </p:sp>
    </p:spTree>
    <p:extLst>
      <p:ext uri="{BB962C8B-B14F-4D97-AF65-F5344CB8AC3E}">
        <p14:creationId xmlns:p14="http://schemas.microsoft.com/office/powerpoint/2010/main" val="14126206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D1793BE-28A3-4765-8DB4-343936CBC7FA}" type="datetimeFigureOut">
              <a:rPr lang="en-US" smtClean="0"/>
              <a:t>11/15/2023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F57B6C8-8EF7-47E3-97B3-BA18C7F9D396}" type="slidenum">
              <a:rPr lang="en-US" smtClean="0"/>
              <a:t>‹#›</a:t>
            </a:fld>
            <a:endParaRPr lang="en-US"/>
          </a:p>
        </p:txBody>
      </p:sp>
    </p:spTree>
    <p:extLst>
      <p:ext uri="{BB962C8B-B14F-4D97-AF65-F5344CB8AC3E}">
        <p14:creationId xmlns:p14="http://schemas.microsoft.com/office/powerpoint/2010/main" val="453105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D1793BE-28A3-4765-8DB4-343936CBC7FA}" type="datetimeFigureOut">
              <a:rPr lang="en-US" smtClean="0"/>
              <a:t>11/15/2023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F57B6C8-8EF7-47E3-97B3-BA18C7F9D396}" type="slidenum">
              <a:rPr lang="en-US" smtClean="0"/>
              <a:t>‹#›</a:t>
            </a:fld>
            <a:endParaRPr lang="en-US"/>
          </a:p>
        </p:txBody>
      </p:sp>
    </p:spTree>
    <p:extLst>
      <p:ext uri="{BB962C8B-B14F-4D97-AF65-F5344CB8AC3E}">
        <p14:creationId xmlns:p14="http://schemas.microsoft.com/office/powerpoint/2010/main" val="8794021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1793BE-28A3-4765-8DB4-343936CBC7FA}" type="datetimeFigureOut">
              <a:rPr lang="en-US" smtClean="0"/>
              <a:t>11/15/2023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F57B6C8-8EF7-47E3-97B3-BA18C7F9D396}" type="slidenum">
              <a:rPr lang="en-US" smtClean="0"/>
              <a:t>‹#›</a:t>
            </a:fld>
            <a:endParaRPr lang="en-US"/>
          </a:p>
        </p:txBody>
      </p:sp>
    </p:spTree>
    <p:extLst>
      <p:ext uri="{BB962C8B-B14F-4D97-AF65-F5344CB8AC3E}">
        <p14:creationId xmlns:p14="http://schemas.microsoft.com/office/powerpoint/2010/main" val="3622529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D1793BE-28A3-4765-8DB4-343936CBC7FA}" type="datetimeFigureOut">
              <a:rPr lang="en-US" smtClean="0"/>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57B6C8-8EF7-47E3-97B3-BA18C7F9D396}" type="slidenum">
              <a:rPr lang="en-US" smtClean="0"/>
              <a:t>‹#›</a:t>
            </a:fld>
            <a:endParaRPr lang="en-US"/>
          </a:p>
        </p:txBody>
      </p:sp>
    </p:spTree>
    <p:extLst>
      <p:ext uri="{BB962C8B-B14F-4D97-AF65-F5344CB8AC3E}">
        <p14:creationId xmlns:p14="http://schemas.microsoft.com/office/powerpoint/2010/main" val="886682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D1793BE-28A3-4765-8DB4-343936CBC7FA}" type="datetimeFigureOut">
              <a:rPr lang="en-US" smtClean="0"/>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57B6C8-8EF7-47E3-97B3-BA18C7F9D396}" type="slidenum">
              <a:rPr lang="en-US" smtClean="0"/>
              <a:t>‹#›</a:t>
            </a:fld>
            <a:endParaRPr lang="en-US"/>
          </a:p>
        </p:txBody>
      </p:sp>
    </p:spTree>
    <p:extLst>
      <p:ext uri="{BB962C8B-B14F-4D97-AF65-F5344CB8AC3E}">
        <p14:creationId xmlns:p14="http://schemas.microsoft.com/office/powerpoint/2010/main" val="13009995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1793BE-28A3-4765-8DB4-343936CBC7FA}" type="datetimeFigureOut">
              <a:rPr lang="en-US" smtClean="0"/>
              <a:t>11/15/2023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57B6C8-8EF7-47E3-97B3-BA18C7F9D396}" type="slidenum">
              <a:rPr lang="en-US" smtClean="0"/>
              <a:t>‹#›</a:t>
            </a:fld>
            <a:endParaRPr lang="en-US"/>
          </a:p>
        </p:txBody>
      </p:sp>
    </p:spTree>
    <p:extLst>
      <p:ext uri="{BB962C8B-B14F-4D97-AF65-F5344CB8AC3E}">
        <p14:creationId xmlns:p14="http://schemas.microsoft.com/office/powerpoint/2010/main" val="36607480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6.xml"/><Relationship Id="rId4" Type="http://schemas.openxmlformats.org/officeDocument/2006/relationships/image" Target="../media/image37.jpeg"/></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Layout" Target="../slideLayouts/slideLayout4.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6.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1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png"/><Relationship Id="rId1" Type="http://schemas.openxmlformats.org/officeDocument/2006/relationships/slideLayout" Target="../slideLayouts/slideLayout2.xml"/><Relationship Id="rId5" Type="http://schemas.openxmlformats.org/officeDocument/2006/relationships/image" Target="../media/image53.jpeg"/><Relationship Id="rId4" Type="http://schemas.openxmlformats.org/officeDocument/2006/relationships/image" Target="../media/image52.png"/></Relationships>
</file>

<file path=ppt/slides/_rels/slide1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jpeg"/></Relationships>
</file>

<file path=ppt/slides/_rels/slide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png"/><Relationship Id="rId7" Type="http://schemas.openxmlformats.org/officeDocument/2006/relationships/image" Target="../media/image25.jpeg"/><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 Id="rId9" Type="http://schemas.openxmlformats.org/officeDocument/2006/relationships/image" Target="../media/image27.jpeg"/></Relationships>
</file>

<file path=ppt/slides/_rels/slide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4.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57900" y="2519363"/>
            <a:ext cx="5867400" cy="2387600"/>
          </a:xfrm>
        </p:spPr>
        <p:txBody>
          <a:bodyPr>
            <a:normAutofit fontScale="90000"/>
          </a:bodyPr>
          <a:lstStyle/>
          <a:p>
            <a:r>
              <a:rPr lang="lv-LV" dirty="0"/>
              <a:t>Prakses aizstāvēšana</a:t>
            </a:r>
            <a:br>
              <a:rPr lang="lv-LV" dirty="0"/>
            </a:br>
            <a:br>
              <a:rPr lang="lv-LV" dirty="0"/>
            </a:br>
            <a:r>
              <a:rPr lang="lv-LV" sz="5300" dirty="0"/>
              <a:t>Erasmus + projekts </a:t>
            </a:r>
            <a:br>
              <a:rPr lang="lv-LV" sz="5300" dirty="0"/>
            </a:br>
            <a:r>
              <a:rPr lang="lv-LV" sz="4900" dirty="0"/>
              <a:t>Igaunija 2023</a:t>
            </a:r>
            <a:endParaRPr lang="en-US" sz="5300" dirty="0"/>
          </a:p>
        </p:txBody>
      </p:sp>
      <p:sp>
        <p:nvSpPr>
          <p:cNvPr id="3" name="Subtitle 2"/>
          <p:cNvSpPr>
            <a:spLocks noGrp="1"/>
          </p:cNvSpPr>
          <p:nvPr>
            <p:ph type="subTitle" idx="1"/>
          </p:nvPr>
        </p:nvSpPr>
        <p:spPr>
          <a:xfrm>
            <a:off x="4486275" y="4906963"/>
            <a:ext cx="9144000" cy="1655762"/>
          </a:xfrm>
        </p:spPr>
        <p:txBody>
          <a:bodyPr/>
          <a:lstStyle/>
          <a:p>
            <a:r>
              <a:rPr lang="lv-LV" dirty="0"/>
              <a:t>Jana Pavkšto un Ērika Kučere</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5785605" cy="4157832"/>
          </a:xfrm>
          <a:prstGeom prst="rect">
            <a:avLst/>
          </a:prstGeom>
        </p:spPr>
      </p:pic>
    </p:spTree>
    <p:extLst>
      <p:ext uri="{BB962C8B-B14F-4D97-AF65-F5344CB8AC3E}">
        <p14:creationId xmlns:p14="http://schemas.microsoft.com/office/powerpoint/2010/main" val="21906735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46621" y="87111"/>
            <a:ext cx="9149954" cy="1325563"/>
          </a:xfrm>
          <a:solidFill>
            <a:schemeClr val="bg1"/>
          </a:solidFill>
        </p:spPr>
        <p:txBody>
          <a:bodyPr/>
          <a:lstStyle/>
          <a:p>
            <a:r>
              <a:rPr lang="lv-LV" dirty="0">
                <a:ln w="19050">
                  <a:solidFill>
                    <a:schemeClr val="accent6">
                      <a:lumMod val="50000"/>
                    </a:schemeClr>
                  </a:solidFill>
                </a:ln>
                <a:solidFill>
                  <a:schemeClr val="accent6"/>
                </a:solidFill>
                <a:latin typeface="Times New Roman" panose="02020603050405020304" pitchFamily="18" charset="0"/>
                <a:cs typeface="Times New Roman" panose="02020603050405020304" pitchFamily="18" charset="0"/>
              </a:rPr>
              <a:t>  Saimnieciskā dienesta darba inventārs</a:t>
            </a:r>
            <a:endParaRPr lang="en-US" dirty="0">
              <a:ln w="19050">
                <a:solidFill>
                  <a:schemeClr val="accent6">
                    <a:lumMod val="50000"/>
                  </a:schemeClr>
                </a:solidFill>
              </a:ln>
              <a:solidFill>
                <a:schemeClr val="accent6"/>
              </a:solidFill>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46885" y="1586861"/>
            <a:ext cx="2930426" cy="4066381"/>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505825" y="1586863"/>
            <a:ext cx="2924175" cy="4123531"/>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12589" y="1586862"/>
            <a:ext cx="3049786" cy="4066381"/>
          </a:xfrm>
          <a:prstGeom prst="rect">
            <a:avLst/>
          </a:prstGeom>
        </p:spPr>
      </p:pic>
      <p:sp>
        <p:nvSpPr>
          <p:cNvPr id="7" name="TextBox 6"/>
          <p:cNvSpPr txBox="1"/>
          <p:nvPr/>
        </p:nvSpPr>
        <p:spPr>
          <a:xfrm>
            <a:off x="1660921" y="5884582"/>
            <a:ext cx="2247900" cy="369332"/>
          </a:xfrm>
          <a:prstGeom prst="rect">
            <a:avLst/>
          </a:prstGeom>
          <a:noFill/>
        </p:spPr>
        <p:txBody>
          <a:bodyPr wrap="square" rtlCol="0">
            <a:spAutoFit/>
          </a:bodyPr>
          <a:lstStyle/>
          <a:p>
            <a:r>
              <a:rPr lang="lv-LV" dirty="0">
                <a:solidFill>
                  <a:schemeClr val="accent6">
                    <a:lumMod val="50000"/>
                  </a:schemeClr>
                </a:solidFill>
                <a:latin typeface="Times New Roman" panose="02020603050405020304" pitchFamily="18" charset="0"/>
                <a:cs typeface="Times New Roman" panose="02020603050405020304" pitchFamily="18" charset="0"/>
              </a:rPr>
              <a:t>Veļas rati</a:t>
            </a:r>
            <a:endParaRPr lang="en-US" dirty="0">
              <a:solidFill>
                <a:schemeClr val="accent6">
                  <a:lumMod val="50000"/>
                </a:schemeClr>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5220741" y="5746081"/>
            <a:ext cx="2706588" cy="646331"/>
          </a:xfrm>
          <a:prstGeom prst="rect">
            <a:avLst/>
          </a:prstGeom>
          <a:noFill/>
        </p:spPr>
        <p:txBody>
          <a:bodyPr wrap="square" rtlCol="0">
            <a:spAutoFit/>
          </a:bodyPr>
          <a:lstStyle/>
          <a:p>
            <a:r>
              <a:rPr lang="lv-LV" dirty="0">
                <a:solidFill>
                  <a:schemeClr val="accent6">
                    <a:lumMod val="50000"/>
                  </a:schemeClr>
                </a:solidFill>
                <a:latin typeface="Times New Roman" panose="02020603050405020304" pitchFamily="18" charset="0"/>
                <a:cs typeface="Times New Roman" panose="02020603050405020304" pitchFamily="18" charset="0"/>
              </a:rPr>
              <a:t>Gatavie komplekti ar papildus segu un dvieli</a:t>
            </a:r>
            <a:endParaRPr lang="en-US" dirty="0">
              <a:solidFill>
                <a:schemeClr val="accent6">
                  <a:lumMod val="50000"/>
                </a:schemeClr>
              </a:solidFill>
              <a:latin typeface="Times New Roman" panose="02020603050405020304" pitchFamily="18" charset="0"/>
              <a:cs typeface="Times New Roman" panose="02020603050405020304" pitchFamily="18" charset="0"/>
            </a:endParaRPr>
          </a:p>
        </p:txBody>
      </p:sp>
      <p:sp>
        <p:nvSpPr>
          <p:cNvPr id="9" name="TextBox 8"/>
          <p:cNvSpPr txBox="1"/>
          <p:nvPr/>
        </p:nvSpPr>
        <p:spPr>
          <a:xfrm>
            <a:off x="9239250" y="5884581"/>
            <a:ext cx="1733550" cy="369332"/>
          </a:xfrm>
          <a:prstGeom prst="rect">
            <a:avLst/>
          </a:prstGeom>
          <a:noFill/>
        </p:spPr>
        <p:txBody>
          <a:bodyPr wrap="square" rtlCol="0">
            <a:spAutoFit/>
          </a:bodyPr>
          <a:lstStyle/>
          <a:p>
            <a:r>
              <a:rPr lang="lv-LV" dirty="0">
                <a:solidFill>
                  <a:schemeClr val="accent6">
                    <a:lumMod val="50000"/>
                  </a:schemeClr>
                </a:solidFill>
                <a:latin typeface="Times New Roman" panose="02020603050405020304" pitchFamily="18" charset="0"/>
                <a:cs typeface="Times New Roman" panose="02020603050405020304" pitchFamily="18" charset="0"/>
              </a:rPr>
              <a:t>Rati netīrai veļai</a:t>
            </a:r>
            <a:endParaRPr lang="en-US" dirty="0">
              <a:solidFill>
                <a:schemeClr val="accent6">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257604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6"/>
            <a:ext cx="447675" cy="120650"/>
          </a:xfrm>
        </p:spPr>
        <p:txBody>
          <a:bodyPr>
            <a:normAutofit fontScale="90000"/>
          </a:bodyPr>
          <a:lstStyle/>
          <a:p>
            <a:endParaRPr lang="en-US" dirty="0"/>
          </a:p>
        </p:txBody>
      </p:sp>
      <p:sp>
        <p:nvSpPr>
          <p:cNvPr id="5" name="Content Placeholder 4"/>
          <p:cNvSpPr>
            <a:spLocks noGrp="1"/>
          </p:cNvSpPr>
          <p:nvPr>
            <p:ph sz="half" idx="1"/>
          </p:nvPr>
        </p:nvSpPr>
        <p:spPr/>
        <p:txBody>
          <a:bodyPr/>
          <a:lstStyle/>
          <a:p>
            <a:endParaRPr lang="en-US"/>
          </a:p>
        </p:txBody>
      </p:sp>
      <p:sp>
        <p:nvSpPr>
          <p:cNvPr id="6" name="Content Placeholder 5"/>
          <p:cNvSpPr>
            <a:spLocks noGrp="1"/>
          </p:cNvSpPr>
          <p:nvPr>
            <p:ph sz="half" idx="2"/>
          </p:nvPr>
        </p:nvSpPr>
        <p:spPr>
          <a:xfrm>
            <a:off x="5867400" y="939800"/>
            <a:ext cx="5886450" cy="4351338"/>
          </a:xfrm>
        </p:spPr>
        <p:txBody>
          <a:bodyPr/>
          <a:lstStyle/>
          <a:p>
            <a:pPr marL="0" indent="0">
              <a:buNone/>
            </a:pPr>
            <a:r>
              <a:rPr lang="lv-LV" dirty="0">
                <a:latin typeface="Times New Roman" panose="02020603050405020304" pitchFamily="18" charset="0"/>
                <a:cs typeface="Times New Roman" panose="02020603050405020304" pitchFamily="18" charset="0"/>
              </a:rPr>
              <a:t>2. </a:t>
            </a:r>
            <a:r>
              <a:rPr lang="lv-LV" b="1" dirty="0">
                <a:latin typeface="Times New Roman" panose="02020603050405020304" pitchFamily="18" charset="0"/>
                <a:cs typeface="Times New Roman" panose="02020603050405020304" pitchFamily="18" charset="0"/>
              </a:rPr>
              <a:t>Ēdināšanas dienestā</a:t>
            </a:r>
            <a:r>
              <a:rPr lang="lv-LV" dirty="0">
                <a:latin typeface="Times New Roman" panose="02020603050405020304" pitchFamily="18" charset="0"/>
                <a:cs typeface="Times New Roman" panose="02020603050405020304" pitchFamily="18" charset="0"/>
              </a:rPr>
              <a:t>:</a:t>
            </a:r>
          </a:p>
          <a:p>
            <a:pPr>
              <a:buFont typeface="Wingdings" panose="05000000000000000000" pitchFamily="2" charset="2"/>
              <a:buChar char="§"/>
            </a:pPr>
            <a:r>
              <a:rPr lang="lv-LV" dirty="0">
                <a:latin typeface="Times New Roman" panose="02020603050405020304" pitchFamily="18" charset="0"/>
                <a:cs typeface="Times New Roman" panose="02020603050405020304" pitchFamily="18" charset="0"/>
              </a:rPr>
              <a:t>klājām galdus;</a:t>
            </a:r>
          </a:p>
          <a:p>
            <a:pPr>
              <a:buFont typeface="Wingdings" panose="05000000000000000000" pitchFamily="2" charset="2"/>
              <a:buChar char="§"/>
            </a:pPr>
            <a:r>
              <a:rPr lang="lv-LV" dirty="0">
                <a:latin typeface="Times New Roman" panose="02020603050405020304" pitchFamily="18" charset="0"/>
                <a:cs typeface="Times New Roman" panose="02020603050405020304" pitchFamily="18" charset="0"/>
              </a:rPr>
              <a:t>gatavojām zviedru galdu un pūlējām        traukus, un piederumus;</a:t>
            </a:r>
          </a:p>
          <a:p>
            <a:pPr>
              <a:buFont typeface="Wingdings" panose="05000000000000000000" pitchFamily="2" charset="2"/>
              <a:buChar char="§"/>
            </a:pPr>
            <a:r>
              <a:rPr lang="lv-LV" dirty="0">
                <a:latin typeface="Times New Roman" panose="02020603050405020304" pitchFamily="18" charset="0"/>
                <a:cs typeface="Times New Roman" panose="02020603050405020304" pitchFamily="18" charset="0"/>
              </a:rPr>
              <a:t>nedaudz palīdzējām virtuvē.</a:t>
            </a:r>
          </a:p>
          <a:p>
            <a:pPr>
              <a:buFont typeface="Wingdings" panose="05000000000000000000" pitchFamily="2" charset="2"/>
              <a:buChar char="§"/>
            </a:pPr>
            <a:endParaRPr lang="lv-LV" dirty="0">
              <a:latin typeface="Times New Roman" panose="02020603050405020304" pitchFamily="18" charset="0"/>
              <a:cs typeface="Times New Roman" panose="02020603050405020304" pitchFamily="18" charset="0"/>
            </a:endParaRPr>
          </a:p>
          <a:p>
            <a:pPr marL="0" indent="0">
              <a:buNone/>
            </a:pPr>
            <a:endParaRPr lang="lv-LV" dirty="0">
              <a:latin typeface="Times New Roman" panose="02020603050405020304" pitchFamily="18" charset="0"/>
              <a:cs typeface="Times New Roman" panose="02020603050405020304" pitchFamily="18" charset="0"/>
            </a:endParaRPr>
          </a:p>
          <a:p>
            <a:pPr marL="0" indent="0">
              <a:buNone/>
            </a:pPr>
            <a:endParaRPr lang="lv-LV" dirty="0">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 y="0"/>
            <a:ext cx="5143501" cy="685800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0"/>
            <a:ext cx="5143500" cy="6858000"/>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0"/>
            <a:ext cx="5143500" cy="6858000"/>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0" y="-1"/>
            <a:ext cx="5143499" cy="6857999"/>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 y="-3"/>
            <a:ext cx="5143499" cy="6857998"/>
          </a:xfrm>
          <a:prstGeom prst="rect">
            <a:avLst/>
          </a:prstGeom>
        </p:spPr>
      </p:pic>
      <p:pic>
        <p:nvPicPr>
          <p:cNvPr id="12" name="Picture 11"/>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3" y="0"/>
            <a:ext cx="5143501" cy="6858001"/>
          </a:xfrm>
          <a:prstGeom prst="rect">
            <a:avLst/>
          </a:prstGeom>
        </p:spPr>
      </p:pic>
    </p:spTree>
    <p:extLst>
      <p:ext uri="{BB962C8B-B14F-4D97-AF65-F5344CB8AC3E}">
        <p14:creationId xmlns:p14="http://schemas.microsoft.com/office/powerpoint/2010/main" val="362557946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92983" y="185646"/>
            <a:ext cx="7560692" cy="842408"/>
          </a:xfrm>
          <a:solidFill>
            <a:schemeClr val="accent4">
              <a:lumMod val="60000"/>
              <a:lumOff val="40000"/>
            </a:schemeClr>
          </a:solidFill>
        </p:spPr>
        <p:txBody>
          <a:bodyPr>
            <a:normAutofit/>
          </a:bodyPr>
          <a:lstStyle/>
          <a:p>
            <a:r>
              <a:rPr lang="lv-LV" b="1" dirty="0">
                <a:ln>
                  <a:solidFill>
                    <a:schemeClr val="accent4">
                      <a:lumMod val="75000"/>
                    </a:schemeClr>
                  </a:solidFill>
                </a:ln>
                <a:solidFill>
                  <a:schemeClr val="bg1"/>
                </a:solidFill>
                <a:latin typeface="Times New Roman" panose="02020603050405020304" pitchFamily="18" charset="0"/>
                <a:cs typeface="Times New Roman" panose="02020603050405020304" pitchFamily="18" charset="0"/>
              </a:rPr>
              <a:t> 3. Viesu uzņemšanas dienestā:</a:t>
            </a:r>
            <a:endParaRPr lang="en-US" b="1" dirty="0">
              <a:ln>
                <a:solidFill>
                  <a:schemeClr val="accent4">
                    <a:lumMod val="75000"/>
                  </a:schemeClr>
                </a:solidFill>
              </a:ln>
              <a:solidFill>
                <a:schemeClr val="bg1"/>
              </a:solidFill>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942180" y="1185864"/>
            <a:ext cx="2774949" cy="2127739"/>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91376" y="1185863"/>
            <a:ext cx="2272700" cy="3030267"/>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28599" y="1185864"/>
            <a:ext cx="2786983" cy="2127739"/>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464075" y="1185864"/>
            <a:ext cx="2264802" cy="3019736"/>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080294" y="3656767"/>
            <a:ext cx="2400925" cy="3201233"/>
          </a:xfrm>
          <a:prstGeom prst="rect">
            <a:avLst/>
          </a:prstGeom>
        </p:spPr>
      </p:pic>
      <p:sp>
        <p:nvSpPr>
          <p:cNvPr id="10" name="TextBox 9"/>
          <p:cNvSpPr txBox="1"/>
          <p:nvPr/>
        </p:nvSpPr>
        <p:spPr>
          <a:xfrm>
            <a:off x="476250" y="3600450"/>
            <a:ext cx="3171825" cy="369332"/>
          </a:xfrm>
          <a:prstGeom prst="rect">
            <a:avLst/>
          </a:prstGeom>
          <a:noFill/>
        </p:spPr>
        <p:txBody>
          <a:bodyPr wrap="square" rtlCol="0">
            <a:spAutoFit/>
          </a:bodyPr>
          <a:lstStyle/>
          <a:p>
            <a:r>
              <a:rPr lang="lv-LV" dirty="0">
                <a:ln>
                  <a:solidFill>
                    <a:schemeClr val="accent4">
                      <a:lumMod val="75000"/>
                    </a:schemeClr>
                  </a:solidFill>
                </a:ln>
                <a:solidFill>
                  <a:schemeClr val="accent4">
                    <a:lumMod val="50000"/>
                  </a:schemeClr>
                </a:solidFill>
                <a:latin typeface="Times New Roman" panose="02020603050405020304" pitchFamily="18" charset="0"/>
                <a:cs typeface="Times New Roman" panose="02020603050405020304" pitchFamily="18" charset="0"/>
              </a:rPr>
              <a:t>Komunicējām ar viesiem</a:t>
            </a:r>
            <a:endParaRPr lang="en-US" dirty="0">
              <a:ln>
                <a:solidFill>
                  <a:schemeClr val="accent4">
                    <a:lumMod val="75000"/>
                  </a:schemeClr>
                </a:solidFill>
              </a:ln>
              <a:solidFill>
                <a:schemeClr val="accent4">
                  <a:lumMod val="50000"/>
                </a:schemeClr>
              </a:solidFill>
              <a:latin typeface="Times New Roman" panose="02020603050405020304" pitchFamily="18" charset="0"/>
              <a:cs typeface="Times New Roman" panose="02020603050405020304" pitchFamily="18" charset="0"/>
            </a:endParaRPr>
          </a:p>
        </p:txBody>
      </p:sp>
      <p:sp>
        <p:nvSpPr>
          <p:cNvPr id="11" name="Rectangle 10"/>
          <p:cNvSpPr/>
          <p:nvPr/>
        </p:nvSpPr>
        <p:spPr>
          <a:xfrm>
            <a:off x="7793608" y="4373939"/>
            <a:ext cx="3807453" cy="369332"/>
          </a:xfrm>
          <a:prstGeom prst="rect">
            <a:avLst/>
          </a:prstGeom>
        </p:spPr>
        <p:txBody>
          <a:bodyPr wrap="none">
            <a:spAutoFit/>
          </a:bodyPr>
          <a:lstStyle/>
          <a:p>
            <a:r>
              <a:rPr lang="lv-LV" dirty="0">
                <a:ln>
                  <a:solidFill>
                    <a:schemeClr val="accent4">
                      <a:lumMod val="75000"/>
                    </a:schemeClr>
                  </a:solidFill>
                </a:ln>
                <a:solidFill>
                  <a:schemeClr val="accent4">
                    <a:lumMod val="50000"/>
                  </a:schemeClr>
                </a:solidFill>
                <a:latin typeface="Times New Roman" panose="02020603050405020304" pitchFamily="18" charset="0"/>
                <a:cs typeface="Times New Roman" panose="02020603050405020304" pitchFamily="18" charset="0"/>
              </a:rPr>
              <a:t>Ieskatījamies rezervēšanas programmā </a:t>
            </a:r>
            <a:endParaRPr lang="en-US" dirty="0">
              <a:ln>
                <a:solidFill>
                  <a:schemeClr val="accent4">
                    <a:lumMod val="75000"/>
                  </a:schemeClr>
                </a:solidFill>
              </a:ln>
              <a:solidFill>
                <a:schemeClr val="accent4">
                  <a:lumMod val="50000"/>
                </a:schemeClr>
              </a:solidFill>
              <a:latin typeface="Times New Roman" panose="02020603050405020304" pitchFamily="18" charset="0"/>
              <a:cs typeface="Times New Roman" panose="02020603050405020304" pitchFamily="18" charset="0"/>
            </a:endParaRPr>
          </a:p>
        </p:txBody>
      </p:sp>
      <p:sp>
        <p:nvSpPr>
          <p:cNvPr id="12" name="Rectangle 11"/>
          <p:cNvSpPr/>
          <p:nvPr/>
        </p:nvSpPr>
        <p:spPr>
          <a:xfrm>
            <a:off x="6813823" y="5964614"/>
            <a:ext cx="3422796" cy="369332"/>
          </a:xfrm>
          <a:prstGeom prst="rect">
            <a:avLst/>
          </a:prstGeom>
        </p:spPr>
        <p:txBody>
          <a:bodyPr wrap="none">
            <a:spAutoFit/>
          </a:bodyPr>
          <a:lstStyle/>
          <a:p>
            <a:r>
              <a:rPr lang="lv-LV" dirty="0">
                <a:ln>
                  <a:solidFill>
                    <a:schemeClr val="accent4">
                      <a:lumMod val="75000"/>
                    </a:schemeClr>
                  </a:solidFill>
                </a:ln>
                <a:solidFill>
                  <a:schemeClr val="accent4">
                    <a:lumMod val="50000"/>
                  </a:schemeClr>
                </a:solidFill>
                <a:latin typeface="Times New Roman" panose="02020603050405020304" pitchFamily="18" charset="0"/>
                <a:cs typeface="Times New Roman" panose="02020603050405020304" pitchFamily="18" charset="0"/>
              </a:rPr>
              <a:t>Veicām </a:t>
            </a:r>
            <a:r>
              <a:rPr lang="en-US" dirty="0" err="1">
                <a:ln>
                  <a:solidFill>
                    <a:schemeClr val="accent4">
                      <a:lumMod val="75000"/>
                    </a:schemeClr>
                  </a:solidFill>
                </a:ln>
                <a:solidFill>
                  <a:schemeClr val="accent4">
                    <a:lumMod val="50000"/>
                  </a:schemeClr>
                </a:solidFill>
                <a:latin typeface="Times New Roman" panose="02020603050405020304" pitchFamily="18" charset="0"/>
                <a:cs typeface="Times New Roman" panose="02020603050405020304" pitchFamily="18" charset="0"/>
              </a:rPr>
              <a:t>inventariz</a:t>
            </a:r>
            <a:r>
              <a:rPr lang="lv-LV">
                <a:ln>
                  <a:solidFill>
                    <a:schemeClr val="accent4">
                      <a:lumMod val="75000"/>
                    </a:schemeClr>
                  </a:solidFill>
                </a:ln>
                <a:solidFill>
                  <a:schemeClr val="accent4">
                    <a:lumMod val="50000"/>
                  </a:schemeClr>
                </a:solidFill>
                <a:latin typeface="Times New Roman" panose="02020603050405020304" pitchFamily="18" charset="0"/>
                <a:cs typeface="Times New Roman" panose="02020603050405020304" pitchFamily="18" charset="0"/>
              </a:rPr>
              <a:t>āciju </a:t>
            </a:r>
            <a:r>
              <a:rPr lang="lv-LV" dirty="0">
                <a:ln>
                  <a:solidFill>
                    <a:schemeClr val="accent4">
                      <a:lumMod val="75000"/>
                    </a:schemeClr>
                  </a:solidFill>
                </a:ln>
                <a:solidFill>
                  <a:schemeClr val="accent4">
                    <a:lumMod val="50000"/>
                  </a:schemeClr>
                </a:solidFill>
                <a:latin typeface="Times New Roman" panose="02020603050405020304" pitchFamily="18" charset="0"/>
                <a:cs typeface="Times New Roman" panose="02020603050405020304" pitchFamily="18" charset="0"/>
              </a:rPr>
              <a:t>reizi nedeļā</a:t>
            </a:r>
            <a:endParaRPr lang="en-US" dirty="0">
              <a:ln>
                <a:solidFill>
                  <a:schemeClr val="accent4">
                    <a:lumMod val="75000"/>
                  </a:schemeClr>
                </a:solidFill>
              </a:ln>
              <a:solidFill>
                <a:schemeClr val="accent4">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084020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a:latin typeface="Times New Roman" panose="02020603050405020304" pitchFamily="18" charset="0"/>
                <a:cs typeface="Times New Roman" panose="02020603050405020304" pitchFamily="18" charset="0"/>
              </a:rPr>
              <a:t>4. Konferenču zāles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half" idx="1"/>
          </p:nvPr>
        </p:nvSpPr>
        <p:spPr>
          <a:xfrm>
            <a:off x="838201" y="1825624"/>
            <a:ext cx="4781550" cy="4651375"/>
          </a:xfrm>
        </p:spPr>
        <p:txBody>
          <a:bodyPr/>
          <a:lstStyle/>
          <a:p>
            <a:pPr marL="0" indent="0">
              <a:buNone/>
            </a:pPr>
            <a:r>
              <a:rPr lang="lv-LV" dirty="0">
                <a:latin typeface="Times New Roman" panose="02020603050405020304" pitchFamily="18" charset="0"/>
                <a:cs typeface="Times New Roman" panose="02020603050405020304" pitchFamily="18" charset="0"/>
              </a:rPr>
              <a:t>arī gatavojām zāles konferencēm – slaucījam galdus un likām rakstāmpiederumus.</a:t>
            </a:r>
            <a:endParaRPr lang="en-US" dirty="0">
              <a:latin typeface="Times New Roman" panose="02020603050405020304" pitchFamily="18" charset="0"/>
              <a:cs typeface="Times New Roman" panose="02020603050405020304" pitchFamily="18" charset="0"/>
            </a:endParaRPr>
          </a:p>
          <a:p>
            <a:endParaRPr lang="en-US" dirty="0"/>
          </a:p>
        </p:txBody>
      </p:sp>
      <p:sp>
        <p:nvSpPr>
          <p:cNvPr id="4" name="Content Placeholder 3"/>
          <p:cNvSpPr>
            <a:spLocks noGrp="1"/>
          </p:cNvSpPr>
          <p:nvPr>
            <p:ph sz="half" idx="2"/>
          </p:nvPr>
        </p:nvSpPr>
        <p:spPr/>
        <p:txBody>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048500" y="0"/>
            <a:ext cx="5143500" cy="6858000"/>
          </a:xfrm>
          <a:prstGeom prst="rect">
            <a:avLst/>
          </a:prstGeom>
        </p:spPr>
      </p:pic>
    </p:spTree>
    <p:extLst>
      <p:ext uri="{BB962C8B-B14F-4D97-AF65-F5344CB8AC3E}">
        <p14:creationId xmlns:p14="http://schemas.microsoft.com/office/powerpoint/2010/main" val="4205808591"/>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a:ln>
                  <a:solidFill>
                    <a:srgbClr val="744D26"/>
                  </a:solidFill>
                </a:ln>
                <a:solidFill>
                  <a:srgbClr val="AD7339"/>
                </a:solidFill>
              </a:rPr>
              <a:t>5. Klājām kafijas pauzes</a:t>
            </a:r>
            <a:endParaRPr lang="en-US" dirty="0">
              <a:ln>
                <a:solidFill>
                  <a:srgbClr val="744D26"/>
                </a:solidFill>
              </a:ln>
              <a:solidFill>
                <a:srgbClr val="AD7339"/>
              </a:solidFill>
            </a:endParaRPr>
          </a:p>
        </p:txBody>
      </p:sp>
      <p:sp>
        <p:nvSpPr>
          <p:cNvPr id="3" name="Content Placeholder 2"/>
          <p:cNvSpPr>
            <a:spLocks noGrp="1"/>
          </p:cNvSpPr>
          <p:nvPr>
            <p:ph idx="1"/>
          </p:nvPr>
        </p:nvSpPr>
        <p:spPr>
          <a:xfrm>
            <a:off x="838200" y="1744659"/>
            <a:ext cx="10515600" cy="4351338"/>
          </a:xfrm>
        </p:spPr>
        <p:txBody>
          <a:bodyPr/>
          <a:lstStyle/>
          <a:p>
            <a:pPr marL="0" indent="0">
              <a:buNone/>
            </a:pPr>
            <a:r>
              <a:rPr lang="lv-LV" b="1" dirty="0"/>
              <a:t>Kafijas pauze </a:t>
            </a:r>
            <a:r>
              <a:rPr lang="lv-LV" dirty="0"/>
              <a:t>ir nelielu uzkodu un karsto dzērienu piedāvājums, ko organizē konferenču un semināru starpbrīžos.</a:t>
            </a:r>
            <a:endParaRPr lang="en-US" dirty="0"/>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9896475" y="157078"/>
            <a:ext cx="1724025" cy="153361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15143" y="2836069"/>
            <a:ext cx="2621756" cy="3495675"/>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629025" y="3002758"/>
            <a:ext cx="4248149" cy="3186112"/>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169275" y="3228972"/>
            <a:ext cx="3822700" cy="2867025"/>
          </a:xfrm>
          <a:prstGeom prst="rect">
            <a:avLst/>
          </a:prstGeom>
        </p:spPr>
      </p:pic>
    </p:spTree>
    <p:extLst>
      <p:ext uri="{BB962C8B-B14F-4D97-AF65-F5344CB8AC3E}">
        <p14:creationId xmlns:p14="http://schemas.microsoft.com/office/powerpoint/2010/main" val="36597948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extBox 1"/>
          <p:cNvSpPr txBox="1"/>
          <p:nvPr/>
        </p:nvSpPr>
        <p:spPr>
          <a:xfrm>
            <a:off x="4618298" y="300942"/>
            <a:ext cx="3296977" cy="70788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lv-LV" sz="4000" b="1"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  Secinājumi.</a:t>
            </a:r>
          </a:p>
        </p:txBody>
      </p:sp>
      <p:sp>
        <p:nvSpPr>
          <p:cNvPr id="4" name="TextBox 3"/>
          <p:cNvSpPr txBox="1"/>
          <p:nvPr/>
        </p:nvSpPr>
        <p:spPr>
          <a:xfrm>
            <a:off x="1655181" y="2280213"/>
            <a:ext cx="9016678" cy="224676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lv-LV" sz="2800" dirty="0">
                <a:latin typeface="Times New Roman" panose="02020603050405020304" pitchFamily="18" charset="0"/>
                <a:cs typeface="Times New Roman" panose="02020603050405020304" pitchFamily="18" charset="0"/>
              </a:rPr>
              <a:t>Kopumā mums ļoti patika un mēs bijām ļoti apmierinātas ar savu prakses vietu un vispār kopumā ar visu. Mēs izbaudījām to laiku, kamēr bijām Erasmus+ mobilitātes programmā un katra lieta ko mēs Igaunijā piedzīvojām tā būs liela pieredze nākotnē.</a:t>
            </a:r>
          </a:p>
        </p:txBody>
      </p:sp>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02606" y="207759"/>
            <a:ext cx="3139247" cy="1944076"/>
          </a:xfrm>
          <a:prstGeom prst="rect">
            <a:avLst/>
          </a:prstGeom>
        </p:spPr>
      </p:pic>
      <p:pic>
        <p:nvPicPr>
          <p:cNvPr id="7" name="Picture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714048" y="4655360"/>
            <a:ext cx="3277324" cy="2029585"/>
          </a:xfrm>
          <a:prstGeom prst="rect">
            <a:avLst/>
          </a:prstGeom>
        </p:spPr>
      </p:pic>
    </p:spTree>
    <p:extLst>
      <p:ext uri="{BB962C8B-B14F-4D97-AF65-F5344CB8AC3E}">
        <p14:creationId xmlns:p14="http://schemas.microsoft.com/office/powerpoint/2010/main" val="28800617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50262" y="2780818"/>
            <a:ext cx="7396223" cy="101566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lv-LV" sz="6000" dirty="0"/>
              <a:t>Paldies par uzmanību!</a:t>
            </a: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1998" cy="6858000"/>
          </a:xfrm>
          <a:prstGeom prst="rect">
            <a:avLst/>
          </a:prstGeom>
        </p:spPr>
      </p:pic>
    </p:spTree>
    <p:extLst>
      <p:ext uri="{BB962C8B-B14F-4D97-AF65-F5344CB8AC3E}">
        <p14:creationId xmlns:p14="http://schemas.microsoft.com/office/powerpoint/2010/main" val="10413121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extBox 1"/>
          <p:cNvSpPr txBox="1"/>
          <p:nvPr/>
        </p:nvSpPr>
        <p:spPr>
          <a:xfrm>
            <a:off x="3806428" y="167096"/>
            <a:ext cx="5070872" cy="76944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lv-LV" sz="4400" b="1"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Kas ir Erasmus+ ?</a:t>
            </a: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602705" y="4213345"/>
            <a:ext cx="9272587" cy="2590800"/>
          </a:xfrm>
          <a:prstGeom prst="rect">
            <a:avLst/>
          </a:prstGeom>
        </p:spPr>
      </p:pic>
      <p:sp>
        <p:nvSpPr>
          <p:cNvPr id="4" name="Rectangle 3"/>
          <p:cNvSpPr/>
          <p:nvPr/>
        </p:nvSpPr>
        <p:spPr>
          <a:xfrm>
            <a:off x="257175" y="1097614"/>
            <a:ext cx="5581650"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lv-LV" b="0" i="0" dirty="0">
                <a:solidFill>
                  <a:srgbClr val="000000"/>
                </a:solidFill>
                <a:effectLst/>
                <a:latin typeface="Times New Roman" panose="02020603050405020304" pitchFamily="18" charset="0"/>
                <a:cs typeface="Times New Roman" panose="02020603050405020304" pitchFamily="18" charset="0"/>
              </a:rPr>
              <a:t>“Erasmus+” ir ES programma, kas atbalsta izglītību, apmācības, jaunatnes un sporta jomu Eiropā.</a:t>
            </a:r>
            <a:endParaRPr lang="lv-LV" dirty="0">
              <a:latin typeface="Times New Roman" panose="02020603050405020304" pitchFamily="18" charset="0"/>
              <a:cs typeface="Times New Roman" panose="02020603050405020304" pitchFamily="18" charset="0"/>
            </a:endParaRPr>
          </a:p>
        </p:txBody>
      </p:sp>
      <p:sp>
        <p:nvSpPr>
          <p:cNvPr id="5" name="TextBox 4"/>
          <p:cNvSpPr txBox="1"/>
          <p:nvPr/>
        </p:nvSpPr>
        <p:spPr>
          <a:xfrm>
            <a:off x="6134100" y="1441383"/>
            <a:ext cx="5581650" cy="230832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lv-LV" dirty="0">
                <a:latin typeface="Times New Roman" panose="02020603050405020304" pitchFamily="18" charset="0"/>
                <a:cs typeface="Times New Roman" panose="02020603050405020304" pitchFamily="18" charset="0"/>
              </a:rPr>
              <a:t>“Erasmus+” piedāvā mobilitāti un sadarbības iespējas šādās jomās:</a:t>
            </a:r>
          </a:p>
          <a:p>
            <a:pPr marL="285750" indent="-285750">
              <a:buFont typeface="Arial" panose="020B0604020202020204" pitchFamily="34" charset="0"/>
              <a:buChar char="•"/>
            </a:pPr>
            <a:r>
              <a:rPr lang="lv-LV" dirty="0">
                <a:latin typeface="Times New Roman" panose="02020603050405020304" pitchFamily="18" charset="0"/>
                <a:cs typeface="Times New Roman" panose="02020603050405020304" pitchFamily="18" charset="0"/>
              </a:rPr>
              <a:t>augstākā izglītība,</a:t>
            </a:r>
          </a:p>
          <a:p>
            <a:pPr marL="285750" indent="-285750">
              <a:buFont typeface="Arial" panose="020B0604020202020204" pitchFamily="34" charset="0"/>
              <a:buChar char="•"/>
            </a:pPr>
            <a:r>
              <a:rPr lang="lv-LV" dirty="0">
                <a:latin typeface="Times New Roman" panose="02020603050405020304" pitchFamily="18" charset="0"/>
                <a:cs typeface="Times New Roman" panose="02020603050405020304" pitchFamily="18" charset="0"/>
              </a:rPr>
              <a:t>profesionālā izglītība un apmācība,</a:t>
            </a:r>
          </a:p>
          <a:p>
            <a:pPr marL="285750" indent="-285750">
              <a:buFont typeface="Arial" panose="020B0604020202020204" pitchFamily="34" charset="0"/>
              <a:buChar char="•"/>
            </a:pPr>
            <a:r>
              <a:rPr lang="lv-LV" dirty="0">
                <a:latin typeface="Times New Roman" panose="02020603050405020304" pitchFamily="18" charset="0"/>
                <a:cs typeface="Times New Roman" panose="02020603050405020304" pitchFamily="18" charset="0"/>
              </a:rPr>
              <a:t>skolu izglītība (tostarp pirmsskolas izglītība un aprūpe),</a:t>
            </a:r>
          </a:p>
          <a:p>
            <a:pPr marL="285750" indent="-285750">
              <a:buFont typeface="Arial" panose="020B0604020202020204" pitchFamily="34" charset="0"/>
              <a:buChar char="•"/>
            </a:pPr>
            <a:r>
              <a:rPr lang="lv-LV" dirty="0">
                <a:latin typeface="Times New Roman" panose="02020603050405020304" pitchFamily="18" charset="0"/>
                <a:cs typeface="Times New Roman" panose="02020603050405020304" pitchFamily="18" charset="0"/>
              </a:rPr>
              <a:t>pieaugušo izglītība,</a:t>
            </a:r>
          </a:p>
          <a:p>
            <a:pPr marL="285750" indent="-285750">
              <a:buFont typeface="Arial" panose="020B0604020202020204" pitchFamily="34" charset="0"/>
              <a:buChar char="•"/>
            </a:pPr>
            <a:r>
              <a:rPr lang="lv-LV" dirty="0">
                <a:latin typeface="Times New Roman" panose="02020603050405020304" pitchFamily="18" charset="0"/>
                <a:cs typeface="Times New Roman" panose="02020603050405020304" pitchFamily="18" charset="0"/>
              </a:rPr>
              <a:t>jaunatne,</a:t>
            </a:r>
          </a:p>
          <a:p>
            <a:pPr marL="285750" indent="-285750">
              <a:buFont typeface="Arial" panose="020B0604020202020204" pitchFamily="34" charset="0"/>
              <a:buChar char="•"/>
            </a:pPr>
            <a:r>
              <a:rPr lang="lv-LV" dirty="0">
                <a:latin typeface="Times New Roman" panose="02020603050405020304" pitchFamily="18" charset="0"/>
                <a:cs typeface="Times New Roman" panose="02020603050405020304" pitchFamily="18" charset="0"/>
              </a:rPr>
              <a:t>sports.</a:t>
            </a:r>
          </a:p>
        </p:txBody>
      </p:sp>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16719" y="4251390"/>
            <a:ext cx="1955006" cy="2336470"/>
          </a:xfrm>
          <a:prstGeom prst="rect">
            <a:avLst/>
          </a:prstGeom>
        </p:spPr>
      </p:pic>
      <p:pic>
        <p:nvPicPr>
          <p:cNvPr id="7" name="Picture 6"/>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1262657" y="1854048"/>
            <a:ext cx="3727847" cy="2211149"/>
          </a:xfrm>
          <a:prstGeom prst="rect">
            <a:avLst/>
          </a:prstGeom>
        </p:spPr>
      </p:pic>
    </p:spTree>
    <p:extLst>
      <p:ext uri="{BB962C8B-B14F-4D97-AF65-F5344CB8AC3E}">
        <p14:creationId xmlns:p14="http://schemas.microsoft.com/office/powerpoint/2010/main" val="28474752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extBox 1"/>
          <p:cNvSpPr txBox="1"/>
          <p:nvPr/>
        </p:nvSpPr>
        <p:spPr>
          <a:xfrm>
            <a:off x="123824" y="180975"/>
            <a:ext cx="6829426" cy="76944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lv-LV" sz="4400" b="1"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Pilsēta, kur mēs dzīvojām.</a:t>
            </a:r>
          </a:p>
        </p:txBody>
      </p:sp>
      <p:sp>
        <p:nvSpPr>
          <p:cNvPr id="4" name="TextBox 3"/>
          <p:cNvSpPr txBox="1"/>
          <p:nvPr/>
        </p:nvSpPr>
        <p:spPr>
          <a:xfrm>
            <a:off x="295274" y="1266825"/>
            <a:ext cx="5057775" cy="224676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lv-LV" sz="2000" dirty="0">
                <a:latin typeface="Times New Roman" panose="02020603050405020304" pitchFamily="18" charset="0"/>
                <a:cs typeface="Times New Roman" panose="02020603050405020304" pitchFamily="18" charset="0"/>
              </a:rPr>
              <a:t>Narva – pilsēta, kurā mēs dzīvojām un pavadījām savu brīvo laiku. Narva ir diezgan neparasta un omulīga pilsēta, kur diezgan interesanti varēja pavadīt laiku. Mēs bieži kopā ar pārējiem Erasmus+ dalībniekiem devāmies pastaigās pa Narvu, mēģinājām iepazīt to no visām pusēm.</a:t>
            </a:r>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791574" y="950416"/>
            <a:ext cx="3034545" cy="2275909"/>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057202" y="4223098"/>
            <a:ext cx="2962670" cy="2222003"/>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59645" y="2733675"/>
            <a:ext cx="2244407" cy="3711426"/>
          </a:xfrm>
          <a:prstGeom prst="rect">
            <a:avLst/>
          </a:prstGeom>
        </p:spPr>
      </p:pic>
    </p:spTree>
    <p:extLst>
      <p:ext uri="{BB962C8B-B14F-4D97-AF65-F5344CB8AC3E}">
        <p14:creationId xmlns:p14="http://schemas.microsoft.com/office/powerpoint/2010/main" val="15423531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extBox 1"/>
          <p:cNvSpPr txBox="1"/>
          <p:nvPr/>
        </p:nvSpPr>
        <p:spPr>
          <a:xfrm>
            <a:off x="124665" y="151523"/>
            <a:ext cx="5285405" cy="76944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lv-LV" sz="4400" b="1"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Brauciens uz Tallinu.</a:t>
            </a:r>
          </a:p>
        </p:txBody>
      </p:sp>
      <p:sp>
        <p:nvSpPr>
          <p:cNvPr id="3" name="TextBox 2"/>
          <p:cNvSpPr txBox="1"/>
          <p:nvPr/>
        </p:nvSpPr>
        <p:spPr>
          <a:xfrm>
            <a:off x="259226" y="1104513"/>
            <a:ext cx="4923335" cy="34778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lv-LV" sz="2000" dirty="0">
                <a:latin typeface="Times New Roman" panose="02020603050405020304" pitchFamily="18" charset="0"/>
                <a:cs typeface="Times New Roman" panose="02020603050405020304" pitchFamily="18" charset="0"/>
              </a:rPr>
              <a:t>Nedēļu pēc tā ko mēs jau bijām pavadījuši Igaunijā, brīvdienās mēs devāmies uz Tallinu, kur mums ļoti patika. Tallinā mēs bijām kuģu muzejā, kur redzējām diezgan daudz interesantu lietu saistītu ar kuģniecību. Vēlāk mēs devāmies uz Tallinas vecpilsētu, kas mūs ļoti iespaidoja un labu laikapstākļu dēļ mēs varējām to izbaudīt no visas sirds. Vecpilsētā mēs nonācām līdz skatupunktam no kura varēja apskatīt Tallinas pilsētu, kas arī izskatījās iespaidīgi. </a:t>
            </a: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613215" y="166249"/>
            <a:ext cx="2429714" cy="4309997"/>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26896" y="4687049"/>
            <a:ext cx="1521608" cy="2030597"/>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42065" y="2947965"/>
            <a:ext cx="2157932" cy="3835136"/>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509758" y="4103365"/>
            <a:ext cx="1990725" cy="2654301"/>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553324" y="4679517"/>
            <a:ext cx="1578980" cy="2108198"/>
          </a:xfrm>
          <a:prstGeom prst="rect">
            <a:avLst/>
          </a:prstGeom>
        </p:spPr>
      </p:pic>
      <p:pic>
        <p:nvPicPr>
          <p:cNvPr id="9" name="Picture 8"/>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1925960" y="4679517"/>
            <a:ext cx="1565477" cy="2078149"/>
          </a:xfrm>
          <a:prstGeom prst="rect">
            <a:avLst/>
          </a:prstGeom>
        </p:spPr>
      </p:pic>
      <p:pic>
        <p:nvPicPr>
          <p:cNvPr id="10" name="Picture 9"/>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7661800" y="337500"/>
            <a:ext cx="1621676" cy="3533347"/>
          </a:xfrm>
          <a:prstGeom prst="rect">
            <a:avLst/>
          </a:prstGeom>
        </p:spPr>
      </p:pic>
      <p:pic>
        <p:nvPicPr>
          <p:cNvPr id="1026" name="Picture 2" descr="https://cdn.discordapp.com/attachments/806170368548929600/1095433051644899439/IMG_1267.jpg"/>
          <p:cNvPicPr>
            <a:picLocks noChangeAspect="1" noChangeArrowheads="1"/>
          </p:cNvPicPr>
          <p:nvPr/>
        </p:nvPicPr>
        <p:blipFill rotWithShape="1">
          <a:blip r:embed="rId9" cstate="print">
            <a:extLst>
              <a:ext uri="{28A0092B-C50C-407E-A947-70E740481C1C}">
                <a14:useLocalDpi xmlns:a14="http://schemas.microsoft.com/office/drawing/2010/main"/>
              </a:ext>
            </a:extLst>
          </a:blip>
          <a:srcRect l="-1"/>
          <a:stretch/>
        </p:blipFill>
        <p:spPr bwMode="auto">
          <a:xfrm>
            <a:off x="9965621" y="4679517"/>
            <a:ext cx="2023044" cy="204635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5512301" y="216127"/>
            <a:ext cx="1945038" cy="2588092"/>
          </a:xfrm>
          <a:prstGeom prst="rect">
            <a:avLst/>
          </a:prstGeom>
        </p:spPr>
      </p:pic>
    </p:spTree>
    <p:extLst>
      <p:ext uri="{BB962C8B-B14F-4D97-AF65-F5344CB8AC3E}">
        <p14:creationId xmlns:p14="http://schemas.microsoft.com/office/powerpoint/2010/main" val="8625846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837405" y="-2"/>
            <a:ext cx="4435609" cy="6858001"/>
          </a:xfrm>
          <a:prstGeom prst="rect">
            <a:avLst/>
          </a:prstGeom>
        </p:spPr>
      </p:pic>
      <p:pic>
        <p:nvPicPr>
          <p:cNvPr id="2" name="Picture 1"/>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0" y="0"/>
            <a:ext cx="4258491" cy="6858000"/>
          </a:xfrm>
          <a:prstGeom prst="rect">
            <a:avLst/>
          </a:prstGeom>
        </p:spPr>
      </p:pic>
      <p:pic>
        <p:nvPicPr>
          <p:cNvPr id="4" name="Picture 3"/>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8212053" y="-1"/>
            <a:ext cx="3982669" cy="6858001"/>
          </a:xfrm>
          <a:prstGeom prst="rect">
            <a:avLst/>
          </a:prstGeom>
        </p:spPr>
      </p:pic>
    </p:spTree>
    <p:extLst>
      <p:ext uri="{BB962C8B-B14F-4D97-AF65-F5344CB8AC3E}">
        <p14:creationId xmlns:p14="http://schemas.microsoft.com/office/powerpoint/2010/main" val="21621810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486150" y="2593975"/>
            <a:ext cx="5276850" cy="1325563"/>
          </a:xfrm>
          <a:solidFill>
            <a:schemeClr val="bg2">
              <a:lumMod val="60000"/>
              <a:lumOff val="40000"/>
            </a:schemeClr>
          </a:solidFill>
        </p:spPr>
        <p:txBody>
          <a:bodyPr/>
          <a:lstStyle/>
          <a:p>
            <a:r>
              <a:rPr lang="lv-LV"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Kur notika prakse?</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94796811"/>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effectLst>
                  <a:outerShdw blurRad="38100" dist="38100" dir="2700000" algn="tl">
                    <a:srgbClr val="000000">
                      <a:alpha val="43137"/>
                    </a:srgbClr>
                  </a:outerShdw>
                </a:effectLst>
              </a:rPr>
              <a:t>MERESUU SPA &amp; HOTEL</a:t>
            </a:r>
          </a:p>
        </p:txBody>
      </p:sp>
      <p:sp>
        <p:nvSpPr>
          <p:cNvPr id="3" name="Content Placeholder 2"/>
          <p:cNvSpPr>
            <a:spLocks noGrp="1"/>
          </p:cNvSpPr>
          <p:nvPr>
            <p:ph idx="1"/>
          </p:nvPr>
        </p:nvSpPr>
        <p:spPr/>
        <p:txBody>
          <a:bodyPr>
            <a:normAutofit fontScale="77500" lnSpcReduction="20000"/>
          </a:bodyPr>
          <a:lstStyle/>
          <a:p>
            <a:r>
              <a:rPr lang="lv-LV" dirty="0"/>
              <a:t>Meresuu SPA viesnīca tika atvērta 2008. gadā, un tā atrodas vēsturiskajā kūrortpilsētā Narva-Jesū, Igaunijas garākās smilšu pludmales tiešā tuvumā, priežu mežā. Kopš 2016. gada oktobra Meresuu SPA &amp; Hotel pārvalda SPA Tours OÜ(Meresuu SPA viesnīca ir ķēdes viesnīca</a:t>
            </a:r>
          </a:p>
          <a:p>
            <a:r>
              <a:rPr lang="lv-LV" dirty="0"/>
              <a:t>Viesnīcā Meresuu SPA ir 109 ērti numuriņi. Standarta numuriņi ir eleganti, plaši un ieturēti gaišos toņos. Numuriņos ir gulta, TV ar satelīta kanāliem, internets, minibārs, gaisa kondicionieris. Privātajā vannas istabā ir matu fēns, dvieļi un higiēnas piederumi.No dažiem numuriņiem paveras skaists skats uz jūru. </a:t>
            </a:r>
            <a:endParaRPr lang="en-US" dirty="0"/>
          </a:p>
          <a:p>
            <a:r>
              <a:rPr lang="lv-LV" dirty="0"/>
              <a:t>Restorāns Meloodija, kur piedāvā garšīgu un daudzveidīgu maltīti. Restorāns atrodas pirmajā stāvā. Tajā ik rītu var izbaudīt bagātīgas brokastis zviedru galda veidā, kas iekļautas cenā. </a:t>
            </a:r>
          </a:p>
          <a:p>
            <a:r>
              <a:rPr lang="lv-LV" dirty="0"/>
              <a:t>Ūdens centrs ar 9 saunām un 8 dažāda veida vannām un baseiniem.</a:t>
            </a:r>
            <a:endParaRPr lang="en-US" dirty="0"/>
          </a:p>
          <a:p>
            <a:r>
              <a:rPr lang="lv-LV" dirty="0"/>
              <a:t>Apmeklētāji var izmantot arī sporta klubu ar trenažieru zāli un grupu treniņu zāli, bērnu rotaļu istabu un atpūtas bāru, kas atrodas viesnīcas 0.stāvā, kas piedāvā piedzīvojumus arī vēlā vakarā. </a:t>
            </a:r>
            <a:endParaRPr lang="en-US" dirty="0"/>
          </a:p>
          <a:p>
            <a:endParaRPr lang="en-US" dirty="0"/>
          </a:p>
        </p:txBody>
      </p:sp>
    </p:spTree>
    <p:extLst>
      <p:ext uri="{BB962C8B-B14F-4D97-AF65-F5344CB8AC3E}">
        <p14:creationId xmlns:p14="http://schemas.microsoft.com/office/powerpoint/2010/main" val="12534810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hqprint">
            <a:alphaModFix amt="68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466975" y="327025"/>
            <a:ext cx="10515600" cy="1325563"/>
          </a:xfrm>
        </p:spPr>
        <p:txBody>
          <a:bodyPr/>
          <a:lstStyle/>
          <a:p>
            <a:r>
              <a:rPr lang="lv-LV" b="1" dirty="0">
                <a:ln w="13462">
                  <a:solidFill>
                    <a:srgbClr val="002060"/>
                  </a:solidFill>
                  <a:prstDash val="solid"/>
                </a:ln>
                <a:solidFill>
                  <a:schemeClr val="accent1">
                    <a:lumMod val="60000"/>
                    <a:lumOff val="40000"/>
                  </a:schemeClr>
                </a:solidFill>
                <a:effectLst>
                  <a:outerShdw blurRad="50800" dist="38100" dir="2700000" algn="tl" rotWithShape="0">
                    <a:prstClr val="black">
                      <a:alpha val="40000"/>
                    </a:prstClr>
                  </a:outerShdw>
                </a:effectLst>
              </a:rPr>
              <a:t>M</a:t>
            </a:r>
            <a:r>
              <a:rPr lang="en-US" b="1" dirty="0">
                <a:ln w="13462">
                  <a:solidFill>
                    <a:srgbClr val="002060"/>
                  </a:solidFill>
                  <a:prstDash val="solid"/>
                </a:ln>
                <a:solidFill>
                  <a:schemeClr val="accent1">
                    <a:lumMod val="60000"/>
                    <a:lumOff val="40000"/>
                  </a:schemeClr>
                </a:solidFill>
                <a:effectLst>
                  <a:outerShdw blurRad="50800" dist="38100" dir="2700000" algn="tl" rotWithShape="0">
                    <a:prstClr val="black">
                      <a:alpha val="40000"/>
                    </a:prstClr>
                  </a:outerShdw>
                </a:effectLst>
              </a:rPr>
              <a:t>ERESUU SPA &amp; HOTEL</a:t>
            </a:r>
          </a:p>
        </p:txBody>
      </p:sp>
      <p:sp>
        <p:nvSpPr>
          <p:cNvPr id="3" name="Content Placeholder 2"/>
          <p:cNvSpPr>
            <a:spLocks noGrp="1"/>
          </p:cNvSpPr>
          <p:nvPr>
            <p:ph idx="1"/>
          </p:nvPr>
        </p:nvSpPr>
        <p:spPr>
          <a:xfrm>
            <a:off x="542925" y="4025900"/>
            <a:ext cx="10515600" cy="4351338"/>
          </a:xfrm>
        </p:spPr>
        <p:txBody>
          <a:bodyPr/>
          <a:lstStyle/>
          <a:p>
            <a:endParaRPr lang="lv-LV" dirty="0"/>
          </a:p>
          <a:p>
            <a:endParaRPr lang="en-US" dirty="0"/>
          </a:p>
        </p:txBody>
      </p:sp>
      <p:sp>
        <p:nvSpPr>
          <p:cNvPr id="4" name="5-Point Star 3"/>
          <p:cNvSpPr/>
          <p:nvPr/>
        </p:nvSpPr>
        <p:spPr>
          <a:xfrm>
            <a:off x="5243513" y="282575"/>
            <a:ext cx="314325" cy="273050"/>
          </a:xfrm>
          <a:prstGeom prst="star5">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5" name="5-Point Star 4"/>
          <p:cNvSpPr/>
          <p:nvPr/>
        </p:nvSpPr>
        <p:spPr>
          <a:xfrm>
            <a:off x="5643563" y="282575"/>
            <a:ext cx="314325" cy="273050"/>
          </a:xfrm>
          <a:prstGeom prst="star5">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6" name="5-Point Star 5"/>
          <p:cNvSpPr/>
          <p:nvPr/>
        </p:nvSpPr>
        <p:spPr>
          <a:xfrm>
            <a:off x="6376987" y="279400"/>
            <a:ext cx="314325" cy="273050"/>
          </a:xfrm>
          <a:prstGeom prst="star5">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7" name="5-Point Star 6"/>
          <p:cNvSpPr/>
          <p:nvPr/>
        </p:nvSpPr>
        <p:spPr>
          <a:xfrm>
            <a:off x="6010275" y="282575"/>
            <a:ext cx="314325" cy="273050"/>
          </a:xfrm>
          <a:prstGeom prst="star5">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14337" y="4314824"/>
            <a:ext cx="3328988" cy="2219325"/>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324395" y="4180879"/>
            <a:ext cx="3835399" cy="2157412"/>
          </a:xfrm>
          <a:prstGeom prst="rect">
            <a:avLst/>
          </a:prstGeom>
        </p:spPr>
      </p:pic>
      <p:pic>
        <p:nvPicPr>
          <p:cNvPr id="1026" name="Picture 2" descr="https://www.meresuu.ee/wp-content/uploads/2017/07/Meresuu_hotell_1-min.jp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2078831" y="3985021"/>
            <a:ext cx="3987623" cy="224303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www.meresuu.ee/wp-content/uploads/2017/07/Meresuu_rooms_14-min.jp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3130352" y="3597870"/>
            <a:ext cx="4316060" cy="242778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276197" y="3377249"/>
            <a:ext cx="4652326" cy="2616933"/>
          </a:xfrm>
          <a:prstGeom prst="rect">
            <a:avLst/>
          </a:prstGeom>
        </p:spPr>
      </p:pic>
      <p:pic>
        <p:nvPicPr>
          <p:cNvPr id="11" name="Picture 10"/>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778257" y="2824903"/>
            <a:ext cx="4280268" cy="2711951"/>
          </a:xfrm>
          <a:prstGeom prst="rect">
            <a:avLst/>
          </a:prstGeom>
        </p:spPr>
      </p:pic>
      <p:pic>
        <p:nvPicPr>
          <p:cNvPr id="13" name="Picture 12"/>
          <p:cNvPicPr>
            <a:picLocks noChangeAspect="1"/>
          </p:cNvPicPr>
          <p:nvPr/>
        </p:nvPicPr>
        <p:blipFill rotWithShape="1">
          <a:blip r:embed="rId9" cstate="print">
            <a:extLst>
              <a:ext uri="{28A0092B-C50C-407E-A947-70E740481C1C}">
                <a14:useLocalDpi xmlns:a14="http://schemas.microsoft.com/office/drawing/2010/main"/>
              </a:ext>
            </a:extLst>
          </a:blip>
          <a:srcRect l="-399"/>
          <a:stretch/>
        </p:blipFill>
        <p:spPr>
          <a:xfrm>
            <a:off x="8406257" y="2320288"/>
            <a:ext cx="3668111" cy="2623341"/>
          </a:xfrm>
          <a:prstGeom prst="rect">
            <a:avLst/>
          </a:prstGeom>
        </p:spPr>
      </p:pic>
    </p:spTree>
    <p:extLst>
      <p:ext uri="{BB962C8B-B14F-4D97-AF65-F5344CB8AC3E}">
        <p14:creationId xmlns:p14="http://schemas.microsoft.com/office/powerpoint/2010/main" val="12992324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fade">
                                      <p:cBhvr>
                                        <p:cTn id="17" dur="500"/>
                                        <p:tgtEl>
                                          <p:spTgt spid="102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28"/>
                                        </p:tgtEl>
                                        <p:attrNameLst>
                                          <p:attrName>style.visibility</p:attrName>
                                        </p:attrNameLst>
                                      </p:cBhvr>
                                      <p:to>
                                        <p:strVal val="visible"/>
                                      </p:to>
                                    </p:set>
                                    <p:animEffect transition="in" filter="fade">
                                      <p:cBhvr>
                                        <p:cTn id="22" dur="500"/>
                                        <p:tgtEl>
                                          <p:spTgt spid="10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199" y="723900"/>
            <a:ext cx="5029201" cy="966788"/>
          </a:xfrm>
          <a:solidFill>
            <a:schemeClr val="accent6">
              <a:lumMod val="20000"/>
              <a:lumOff val="80000"/>
            </a:schemeClr>
          </a:solidFill>
          <a:ln>
            <a:solidFill>
              <a:schemeClr val="accent6"/>
            </a:solidFill>
          </a:ln>
        </p:spPr>
        <p:txBody>
          <a:bodyPr/>
          <a:lstStyle/>
          <a:p>
            <a:r>
              <a:rPr lang="lv-LV" b="1" dirty="0">
                <a:latin typeface="Times New Roman" panose="02020603050405020304" pitchFamily="18" charset="0"/>
                <a:cs typeface="Times New Roman" panose="02020603050405020304" pitchFamily="18" charset="0"/>
              </a:rPr>
              <a:t> Prakses uzdevumi:</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half" idx="1"/>
          </p:nvPr>
        </p:nvSpPr>
        <p:spPr/>
        <p:txBody>
          <a:bodyPr/>
          <a:lstStyle/>
          <a:p>
            <a:pPr marL="0" indent="0">
              <a:buNone/>
            </a:pPr>
            <a:r>
              <a:rPr lang="lv-LV" dirty="0">
                <a:latin typeface="Times New Roman" panose="02020603050405020304" pitchFamily="18" charset="0"/>
                <a:cs typeface="Times New Roman" panose="02020603050405020304" pitchFamily="18" charset="0"/>
              </a:rPr>
              <a:t>Praksē darbojāmies dažādos dienestos.</a:t>
            </a:r>
            <a:endParaRPr lang="en-US" dirty="0">
              <a:latin typeface="Times New Roman" panose="02020603050405020304" pitchFamily="18" charset="0"/>
              <a:cs typeface="Times New Roman" panose="02020603050405020304" pitchFamily="18" charset="0"/>
            </a:endParaRPr>
          </a:p>
          <a:p>
            <a:pPr marL="0" indent="0">
              <a:buNone/>
            </a:pPr>
            <a:r>
              <a:rPr lang="lv-LV" dirty="0">
                <a:latin typeface="Times New Roman" panose="02020603050405020304" pitchFamily="18" charset="0"/>
                <a:cs typeface="Times New Roman" panose="02020603050405020304" pitchFamily="18" charset="0"/>
              </a:rPr>
              <a:t>1. </a:t>
            </a:r>
            <a:r>
              <a:rPr lang="lv-LV" b="1" dirty="0">
                <a:latin typeface="Times New Roman" panose="02020603050405020304" pitchFamily="18" charset="0"/>
                <a:cs typeface="Times New Roman" panose="02020603050405020304" pitchFamily="18" charset="0"/>
              </a:rPr>
              <a:t>Saimnieciskajā dienestā </a:t>
            </a:r>
            <a:r>
              <a:rPr lang="lv-LV" dirty="0">
                <a:latin typeface="Times New Roman" panose="02020603050405020304" pitchFamily="18" charset="0"/>
                <a:cs typeface="Times New Roman" panose="02020603050405020304" pitchFamily="18" charset="0"/>
              </a:rPr>
              <a:t>palīdzējām istabenēm klāt gultas un kārtot numurus.</a:t>
            </a:r>
            <a:endParaRPr lang="en-US" dirty="0">
              <a:latin typeface="Times New Roman" panose="02020603050405020304" pitchFamily="18" charset="0"/>
              <a:cs typeface="Times New Roman" panose="02020603050405020304" pitchFamily="18" charset="0"/>
            </a:endParaRPr>
          </a:p>
        </p:txBody>
      </p:sp>
      <p:sp>
        <p:nvSpPr>
          <p:cNvPr id="5" name="Content Placeholder 4"/>
          <p:cNvSpPr>
            <a:spLocks noGrp="1"/>
          </p:cNvSpPr>
          <p:nvPr>
            <p:ph sz="half" idx="2"/>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048500" y="0"/>
            <a:ext cx="5143500" cy="68580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048500" y="0"/>
            <a:ext cx="5143500" cy="685800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048500" y="0"/>
            <a:ext cx="5143500" cy="685800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048500" y="0"/>
            <a:ext cx="5143500" cy="6858000"/>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029450" y="0"/>
            <a:ext cx="5143500" cy="6858000"/>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7019925" y="0"/>
            <a:ext cx="5143500" cy="6858000"/>
          </a:xfrm>
          <a:prstGeom prst="rect">
            <a:avLst/>
          </a:prstGeom>
        </p:spPr>
      </p:pic>
      <p:pic>
        <p:nvPicPr>
          <p:cNvPr id="11" name="Picture 10"/>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7019925" y="0"/>
            <a:ext cx="5172075" cy="6896100"/>
          </a:xfrm>
          <a:prstGeom prst="rect">
            <a:avLst/>
          </a:prstGeom>
        </p:spPr>
      </p:pic>
    </p:spTree>
    <p:extLst>
      <p:ext uri="{BB962C8B-B14F-4D97-AF65-F5344CB8AC3E}">
        <p14:creationId xmlns:p14="http://schemas.microsoft.com/office/powerpoint/2010/main" val="508742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466</TotalTime>
  <Words>568</Words>
  <Application>Microsoft Office PowerPoint</Application>
  <PresentationFormat>Widescreen</PresentationFormat>
  <Paragraphs>46</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Calibri Light</vt:lpstr>
      <vt:lpstr>Times New Roman</vt:lpstr>
      <vt:lpstr>Wingdings</vt:lpstr>
      <vt:lpstr>Office Theme</vt:lpstr>
      <vt:lpstr>Prakses aizstāvēšana  Erasmus + projekts  Igaunija 2023</vt:lpstr>
      <vt:lpstr>PowerPoint Presentation</vt:lpstr>
      <vt:lpstr>PowerPoint Presentation</vt:lpstr>
      <vt:lpstr>PowerPoint Presentation</vt:lpstr>
      <vt:lpstr>PowerPoint Presentation</vt:lpstr>
      <vt:lpstr> Kur notika prakse?</vt:lpstr>
      <vt:lpstr>MERESUU SPA &amp; HOTEL</vt:lpstr>
      <vt:lpstr>MERESUU SPA &amp; HOTEL</vt:lpstr>
      <vt:lpstr> Prakses uzdevumi:</vt:lpstr>
      <vt:lpstr>  Saimnieciskā dienesta darba inventārs</vt:lpstr>
      <vt:lpstr>PowerPoint Presentation</vt:lpstr>
      <vt:lpstr> 3. Viesu uzņemšanas dienestā:</vt:lpstr>
      <vt:lpstr>4. Konferenču zāles</vt:lpstr>
      <vt:lpstr>5. Klājām kafijas pauzes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Prakses aizstāvēšana (?)</dc:title>
  <dc:creator>Dell</dc:creator>
  <cp:lastModifiedBy>Dainis Susejs</cp:lastModifiedBy>
  <cp:revision>18</cp:revision>
  <dcterms:created xsi:type="dcterms:W3CDTF">2023-04-11T13:24:44Z</dcterms:created>
  <dcterms:modified xsi:type="dcterms:W3CDTF">2023-11-15T13:38:40Z</dcterms:modified>
</cp:coreProperties>
</file>