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3" r:id="rId1"/>
  </p:sldMasterIdLst>
  <p:sldIdLst>
    <p:sldId id="256" r:id="rId2"/>
    <p:sldId id="257" r:id="rId3"/>
    <p:sldId id="258" r:id="rId4"/>
    <p:sldId id="259" r:id="rId5"/>
    <p:sldId id="260" r:id="rId6"/>
    <p:sldId id="267" r:id="rId7"/>
    <p:sldId id="261" r:id="rId8"/>
    <p:sldId id="263"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B36EA5-2CDC-44F4-9035-6C865956B5FB}" v="2947" dt="2022-12-19T18:37:24.6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114" d="100"/>
          <a:sy n="114" d="100"/>
        </p:scale>
        <p:origin x="108"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12/19/2022</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1686387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546138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85545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12/19/2022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48050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12/19/2022</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964877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12/19/2022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45902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t>12/19/2022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597383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12/19/2022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144672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12/19/2022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76417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12/19/2022</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2391669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12/19/2022</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77218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F6FA2B21-3FCD-4721-B95C-427943F61125}" type="datetime1">
              <a:rPr lang="en-US" smtClean="0"/>
              <a:t>12/19/2022</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10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453350475"/>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07" r:id="rId5"/>
    <p:sldLayoutId id="2147483902" r:id="rId6"/>
    <p:sldLayoutId id="2147483903" r:id="rId7"/>
    <p:sldLayoutId id="2147483904" r:id="rId8"/>
    <p:sldLayoutId id="2147483905" r:id="rId9"/>
    <p:sldLayoutId id="2147483906" r:id="rId10"/>
    <p:sldLayoutId id="2147483908" r:id="rId11"/>
  </p:sldLayoutIdLst>
  <p:hf sldNum="0" hdr="0" ftr="0" dt="0"/>
  <p:txStyles>
    <p:titleStyle>
      <a:lvl1pPr algn="l" defTabSz="914400" rtl="0" eaLnBrk="1" latinLnBrk="0" hangingPunct="1">
        <a:lnSpc>
          <a:spcPct val="90000"/>
        </a:lnSpc>
        <a:spcBef>
          <a:spcPct val="0"/>
        </a:spcBef>
        <a:buNone/>
        <a:defRPr lang="en-US" sz="44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7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5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 name="Picture 3" descr="Colored pencils inside a pencil holder which is on top of a wood table">
            <a:extLst>
              <a:ext uri="{FF2B5EF4-FFF2-40B4-BE49-F238E27FC236}">
                <a16:creationId xmlns:a16="http://schemas.microsoft.com/office/drawing/2014/main" id="{9F1CF82C-B25E-4360-202A-5BF2058D7D30}"/>
              </a:ext>
            </a:extLst>
          </p:cNvPr>
          <p:cNvPicPr>
            <a:picLocks noChangeAspect="1"/>
          </p:cNvPicPr>
          <p:nvPr/>
        </p:nvPicPr>
        <p:blipFill rotWithShape="1">
          <a:blip r:embed="rId2">
            <a:alphaModFix amt="90000"/>
          </a:blip>
          <a:srcRect t="15605" r="-2" b="-2"/>
          <a:stretch/>
        </p:blipFill>
        <p:spPr>
          <a:xfrm>
            <a:off x="1" y="10"/>
            <a:ext cx="12191999" cy="6857989"/>
          </a:xfrm>
          <a:prstGeom prst="rect">
            <a:avLst/>
          </a:prstGeom>
        </p:spPr>
      </p:pic>
      <p:sp>
        <p:nvSpPr>
          <p:cNvPr id="54" name="Rectangle 53">
            <a:extLst>
              <a:ext uri="{FF2B5EF4-FFF2-40B4-BE49-F238E27FC236}">
                <a16:creationId xmlns:a16="http://schemas.microsoft.com/office/drawing/2014/main" id="{DB4A12B6-EF0D-43E8-8C17-4FAD4D2766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lumMod val="85000"/>
              <a:lumOff val="15000"/>
              <a:alpha val="93000"/>
            </a:schemeClr>
          </a:solidFill>
          <a:ln w="6350" cap="flat" cmpd="sng" algn="ctr">
            <a:noFill/>
            <a:prstDash val="solid"/>
          </a:ln>
          <a:effectLst>
            <a:softEdge rad="0"/>
          </a:effectLst>
        </p:spPr>
      </p:sp>
      <p:sp>
        <p:nvSpPr>
          <p:cNvPr id="56" name="Rectangle 55">
            <a:extLst>
              <a:ext uri="{FF2B5EF4-FFF2-40B4-BE49-F238E27FC236}">
                <a16:creationId xmlns:a16="http://schemas.microsoft.com/office/drawing/2014/main" id="{AE107525-0C02-447F-8A3F-553320A723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2"/>
            </a:solidFill>
            <a:prstDash val="solid"/>
            <a:miter lim="800000"/>
          </a:ln>
          <a:effectLst/>
        </p:spPr>
      </p:sp>
      <p:sp>
        <p:nvSpPr>
          <p:cNvPr id="2" name="Title 1"/>
          <p:cNvSpPr>
            <a:spLocks noGrp="1"/>
          </p:cNvSpPr>
          <p:nvPr>
            <p:ph type="ctrTitle"/>
          </p:nvPr>
        </p:nvSpPr>
        <p:spPr>
          <a:xfrm>
            <a:off x="1629103" y="2244830"/>
            <a:ext cx="8933796" cy="2437232"/>
          </a:xfrm>
        </p:spPr>
        <p:txBody>
          <a:bodyPr>
            <a:normAutofit/>
          </a:bodyPr>
          <a:lstStyle/>
          <a:p>
            <a:r>
              <a:rPr lang="en-US" sz="5400" dirty="0">
                <a:latin typeface="Arial" panose="020B0604020202020204" pitchFamily="34" charset="0"/>
                <a:cs typeface="Arial" panose="020B0604020202020204" pitchFamily="34" charset="0"/>
              </a:rPr>
              <a:t>Erasmus+ </a:t>
            </a:r>
            <a:r>
              <a:rPr lang="lv-LV" sz="5400" dirty="0">
                <a:latin typeface="Arial" panose="020B0604020202020204" pitchFamily="34" charset="0"/>
                <a:cs typeface="Arial" panose="020B0604020202020204" pitchFamily="34" charset="0"/>
              </a:rPr>
              <a:t>Projekts</a:t>
            </a:r>
            <a:endParaRPr lang="en-US" sz="5400"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629101" y="4622334"/>
            <a:ext cx="8936846" cy="738231"/>
          </a:xfrm>
        </p:spPr>
        <p:txBody>
          <a:bodyPr vert="horz" lIns="91440" tIns="45720" rIns="91440" bIns="45720" rtlCol="0" anchor="t">
            <a:normAutofit/>
          </a:bodyPr>
          <a:lstStyle/>
          <a:p>
            <a:r>
              <a:rPr lang="en-US" sz="2000" dirty="0" err="1">
                <a:latin typeface="Arial" panose="020B0604020202020204" pitchFamily="34" charset="0"/>
                <a:cs typeface="Arial" panose="020B0604020202020204" pitchFamily="34" charset="0"/>
              </a:rPr>
              <a:t>Veidoja</a:t>
            </a:r>
            <a:r>
              <a:rPr lang="en-US" sz="2000" dirty="0">
                <a:latin typeface="Arial" panose="020B0604020202020204" pitchFamily="34" charset="0"/>
                <a:cs typeface="Arial" panose="020B0604020202020204" pitchFamily="34" charset="0"/>
              </a:rPr>
              <a:t>:</a:t>
            </a:r>
            <a:r>
              <a:rPr lang="lv-LV"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Toms </a:t>
            </a:r>
            <a:r>
              <a:rPr lang="en-US" sz="2000" i="1" dirty="0" err="1">
                <a:latin typeface="Arial" panose="020B0604020202020204" pitchFamily="34" charset="0"/>
                <a:cs typeface="Arial" panose="020B0604020202020204" pitchFamily="34" charset="0"/>
              </a:rPr>
              <a:t>Pļavinskis</a:t>
            </a:r>
            <a:r>
              <a:rPr lang="lv-LV" sz="2000" dirty="0">
                <a:latin typeface="Arial" panose="020B0604020202020204" pitchFamily="34" charset="0"/>
                <a:cs typeface="Arial" panose="020B0604020202020204" pitchFamily="34" charset="0"/>
              </a:rPr>
              <a:t> u</a:t>
            </a:r>
            <a:r>
              <a:rPr lang="en-US" sz="2000" dirty="0">
                <a:latin typeface="Arial" panose="020B0604020202020204" pitchFamily="34" charset="0"/>
                <a:cs typeface="Arial" panose="020B0604020202020204" pitchFamily="34" charset="0"/>
              </a:rPr>
              <a:t>n</a:t>
            </a:r>
            <a:r>
              <a:rPr lang="lv-LV"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Dairis </a:t>
            </a:r>
            <a:r>
              <a:rPr lang="en-US" sz="2000" i="1" dirty="0" err="1">
                <a:latin typeface="Arial" panose="020B0604020202020204" pitchFamily="34" charset="0"/>
                <a:cs typeface="Arial" panose="020B0604020202020204" pitchFamily="34" charset="0"/>
              </a:rPr>
              <a:t>Beļaks</a:t>
            </a:r>
            <a:endParaRPr lang="en-US" sz="2000" i="1" dirty="0">
              <a:latin typeface="Arial" panose="020B0604020202020204" pitchFamily="34" charset="0"/>
              <a:cs typeface="Arial" panose="020B0604020202020204" pitchFamily="34" charset="0"/>
            </a:endParaRPr>
          </a:p>
        </p:txBody>
      </p:sp>
      <p:sp>
        <p:nvSpPr>
          <p:cNvPr id="58" name="Rectangle 57">
            <a:extLst>
              <a:ext uri="{FF2B5EF4-FFF2-40B4-BE49-F238E27FC236}">
                <a16:creationId xmlns:a16="http://schemas.microsoft.com/office/drawing/2014/main" id="{AB7A42E3-05D8-4A0B-9D4E-20EF581E5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0" name="Straight Connector 59">
            <a:extLst>
              <a:ext uri="{FF2B5EF4-FFF2-40B4-BE49-F238E27FC236}">
                <a16:creationId xmlns:a16="http://schemas.microsoft.com/office/drawing/2014/main" id="{6EE9A54B-189D-4645-8254-FDC4210EC6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11CE48F-D5E4-4520-AF1E-8F85CFBDA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41448851-39AD-4943-BF9C-C50704E0837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572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lv-LV" dirty="0"/>
              <a:t>Plusi</a:t>
            </a:r>
            <a:r>
              <a:rPr lang="en-US" dirty="0"/>
              <a:t> </a:t>
            </a:r>
            <a:r>
              <a:rPr lang="lv-LV" dirty="0"/>
              <a:t>un mīnusi </a:t>
            </a:r>
            <a:r>
              <a:rPr lang="lv-LV" dirty="0" err="1"/>
              <a:t>Erasmus</a:t>
            </a:r>
            <a:r>
              <a:rPr lang="lv-LV" dirty="0"/>
              <a:t>+ programmā</a:t>
            </a:r>
          </a:p>
        </p:txBody>
      </p:sp>
      <p:graphicFrame>
        <p:nvGraphicFramePr>
          <p:cNvPr id="4" name="Table 5">
            <a:extLst>
              <a:ext uri="{FF2B5EF4-FFF2-40B4-BE49-F238E27FC236}">
                <a16:creationId xmlns:a16="http://schemas.microsoft.com/office/drawing/2014/main" id="{3CAE141F-9CC4-0E82-331B-1053FC1CB7CF}"/>
              </a:ext>
            </a:extLst>
          </p:cNvPr>
          <p:cNvGraphicFramePr>
            <a:graphicFrameLocks noGrp="1"/>
          </p:cNvGraphicFramePr>
          <p:nvPr>
            <p:ph idx="1"/>
            <p:extLst>
              <p:ext uri="{D42A27DB-BD31-4B8C-83A1-F6EECF244321}">
                <p14:modId xmlns:p14="http://schemas.microsoft.com/office/powerpoint/2010/main" val="865734703"/>
              </p:ext>
            </p:extLst>
          </p:nvPr>
        </p:nvGraphicFramePr>
        <p:xfrm>
          <a:off x="1103086" y="1984640"/>
          <a:ext cx="10058400" cy="4217334"/>
        </p:xfrm>
        <a:graphic>
          <a:graphicData uri="http://schemas.openxmlformats.org/drawingml/2006/table">
            <a:tbl>
              <a:tblPr firstRow="1" bandRow="1">
                <a:tableStyleId>{2D5ABB26-0587-4C30-8999-92F81FD0307C}</a:tableStyleId>
              </a:tblPr>
              <a:tblGrid>
                <a:gridCol w="4953765">
                  <a:extLst>
                    <a:ext uri="{9D8B030D-6E8A-4147-A177-3AD203B41FA5}">
                      <a16:colId xmlns:a16="http://schemas.microsoft.com/office/drawing/2014/main" val="313759563"/>
                    </a:ext>
                  </a:extLst>
                </a:gridCol>
                <a:gridCol w="5104635">
                  <a:extLst>
                    <a:ext uri="{9D8B030D-6E8A-4147-A177-3AD203B41FA5}">
                      <a16:colId xmlns:a16="http://schemas.microsoft.com/office/drawing/2014/main" val="357087163"/>
                    </a:ext>
                  </a:extLst>
                </a:gridCol>
              </a:tblGrid>
              <a:tr h="456149">
                <a:tc>
                  <a:txBody>
                    <a:bodyPr/>
                    <a:lstStyle/>
                    <a:p>
                      <a:r>
                        <a:rPr lang="lv-LV" sz="2400" noProof="0" dirty="0">
                          <a:solidFill>
                            <a:schemeClr val="tx1"/>
                          </a:solidFill>
                        </a:rPr>
                        <a:t>Plusi:</a:t>
                      </a:r>
                    </a:p>
                  </a:txBody>
                  <a:tcPr/>
                </a:tc>
                <a:tc>
                  <a:txBody>
                    <a:bodyPr/>
                    <a:lstStyle/>
                    <a:p>
                      <a:r>
                        <a:rPr lang="lv-LV" sz="2400" noProof="0" dirty="0">
                          <a:solidFill>
                            <a:schemeClr val="tx1"/>
                          </a:solidFill>
                        </a:rPr>
                        <a:t>Mīnusi:</a:t>
                      </a:r>
                    </a:p>
                  </a:txBody>
                  <a:tcPr/>
                </a:tc>
                <a:extLst>
                  <a:ext uri="{0D108BD9-81ED-4DB2-BD59-A6C34878D82A}">
                    <a16:rowId xmlns:a16="http://schemas.microsoft.com/office/drawing/2014/main" val="1855277444"/>
                  </a:ext>
                </a:extLst>
              </a:tr>
              <a:tr h="628531">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Iespēja apskatīt citas valsts krāšņumus</a:t>
                      </a:r>
                    </a:p>
                  </a:txBody>
                  <a:tcPr/>
                </a:tc>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Pēdējo nedēļu gribas uz mājām</a:t>
                      </a:r>
                    </a:p>
                  </a:txBody>
                  <a:tcPr/>
                </a:tc>
                <a:extLst>
                  <a:ext uri="{0D108BD9-81ED-4DB2-BD59-A6C34878D82A}">
                    <a16:rowId xmlns:a16="http://schemas.microsoft.com/office/drawing/2014/main" val="3487059517"/>
                  </a:ext>
                </a:extLst>
              </a:tr>
              <a:tr h="620785">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Uzzināt ko jaunu par savu profesiju</a:t>
                      </a:r>
                    </a:p>
                  </a:txBody>
                  <a:tcPr/>
                </a:tc>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Lietuvā ir slikts internets</a:t>
                      </a:r>
                    </a:p>
                  </a:txBody>
                  <a:tcPr/>
                </a:tc>
                <a:extLst>
                  <a:ext uri="{0D108BD9-81ED-4DB2-BD59-A6C34878D82A}">
                    <a16:rowId xmlns:a16="http://schemas.microsoft.com/office/drawing/2014/main" val="2684128972"/>
                  </a:ext>
                </a:extLst>
              </a:tr>
              <a:tr h="728947">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Neliels naudas bonusiņš</a:t>
                      </a:r>
                    </a:p>
                  </a:txBody>
                  <a:tcPr/>
                </a:tc>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Žēl, ka ne uz Vāciju :(</a:t>
                      </a:r>
                    </a:p>
                  </a:txBody>
                  <a:tcPr/>
                </a:tc>
                <a:extLst>
                  <a:ext uri="{0D108BD9-81ED-4DB2-BD59-A6C34878D82A}">
                    <a16:rowId xmlns:a16="http://schemas.microsoft.com/office/drawing/2014/main" val="3525207121"/>
                  </a:ext>
                </a:extLst>
              </a:tr>
              <a:tr h="728947">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Atpūta no mācību priekšmetiem</a:t>
                      </a:r>
                    </a:p>
                  </a:txBody>
                  <a:tcPr/>
                </a:tc>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Pēc atbraukšanas jālabo iekavētie darbi</a:t>
                      </a:r>
                    </a:p>
                  </a:txBody>
                  <a:tcPr/>
                </a:tc>
                <a:extLst>
                  <a:ext uri="{0D108BD9-81ED-4DB2-BD59-A6C34878D82A}">
                    <a16:rowId xmlns:a16="http://schemas.microsoft.com/office/drawing/2014/main" val="3192092155"/>
                  </a:ext>
                </a:extLst>
              </a:tr>
              <a:tr h="1052924">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Iespēja kļūt nedaudz atbildīgākam</a:t>
                      </a:r>
                    </a:p>
                  </a:txBody>
                  <a:tcPr/>
                </a:tc>
                <a:tc>
                  <a:txBody>
                    <a:bodyPr/>
                    <a:lstStyle/>
                    <a:p>
                      <a:pPr marL="342900" indent="-342900">
                        <a:buFont typeface="Courier New" panose="02070309020205020404" pitchFamily="49" charset="0"/>
                        <a:buChar char="o"/>
                      </a:pPr>
                      <a:r>
                        <a:rPr lang="lv-LV" sz="2000" noProof="0" dirty="0">
                          <a:solidFill>
                            <a:schemeClr val="tx2">
                              <a:lumMod val="50000"/>
                              <a:lumOff val="50000"/>
                            </a:schemeClr>
                          </a:solidFill>
                        </a:rPr>
                        <a:t>Pēdējais mīnuss nebūs :)</a:t>
                      </a:r>
                    </a:p>
                  </a:txBody>
                  <a:tcPr/>
                </a:tc>
                <a:extLst>
                  <a:ext uri="{0D108BD9-81ED-4DB2-BD59-A6C34878D82A}">
                    <a16:rowId xmlns:a16="http://schemas.microsoft.com/office/drawing/2014/main" val="821987377"/>
                  </a:ext>
                </a:extLst>
              </a:tr>
            </a:tbl>
          </a:graphicData>
        </a:graphic>
      </p:graphicFrame>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spTree>
    <p:extLst>
      <p:ext uri="{BB962C8B-B14F-4D97-AF65-F5344CB8AC3E}">
        <p14:creationId xmlns:p14="http://schemas.microsoft.com/office/powerpoint/2010/main" val="3671218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2432807" y="701824"/>
            <a:ext cx="7894040" cy="1371600"/>
          </a:xfrm>
        </p:spPr>
        <p:txBody>
          <a:bodyPr>
            <a:normAutofit/>
          </a:bodyPr>
          <a:lstStyle/>
          <a:p>
            <a:r>
              <a:rPr lang="lv-LV" sz="6600" dirty="0"/>
              <a:t>Paldies par uzmanību!</a:t>
            </a:r>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pic>
        <p:nvPicPr>
          <p:cNvPr id="7" name="Picture 6">
            <a:extLst>
              <a:ext uri="{FF2B5EF4-FFF2-40B4-BE49-F238E27FC236}">
                <a16:creationId xmlns:a16="http://schemas.microsoft.com/office/drawing/2014/main" id="{35C0C918-817E-58FF-A938-D5400A4B6F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6588" y="2370294"/>
            <a:ext cx="5678823" cy="378588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546373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lv-LV" dirty="0"/>
              <a:t>Mēbeļu galdnieku prakse Lietuvā</a:t>
            </a:r>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800" y="2103120"/>
            <a:ext cx="5029200" cy="3849624"/>
          </a:xfrm>
        </p:spPr>
        <p:txBody>
          <a:bodyPr vert="horz" lIns="91440" tIns="45720" rIns="91440" bIns="45720" rtlCol="0" anchor="t">
            <a:normAutofit/>
          </a:bodyPr>
          <a:lstStyle/>
          <a:p>
            <a:pPr marL="0" indent="0">
              <a:buNone/>
            </a:pPr>
            <a:r>
              <a:rPr lang="lv-LV" sz="2400" dirty="0"/>
              <a:t>Kāpēc mēs devāmies praksē uz Lietuvu? </a:t>
            </a:r>
          </a:p>
          <a:p>
            <a:pPr marL="0" indent="0">
              <a:buNone/>
            </a:pPr>
            <a:r>
              <a:rPr lang="lv-LV" sz="2400" dirty="0" err="1"/>
              <a:t>Erasmus</a:t>
            </a:r>
            <a:r>
              <a:rPr lang="lv-LV" sz="2400" dirty="0"/>
              <a:t>+ projektā mēs piedalījāmies, lai </a:t>
            </a:r>
            <a:r>
              <a:rPr lang="lv-LV" sz="2400" dirty="0">
                <a:solidFill>
                  <a:schemeClr val="accent6">
                    <a:lumMod val="40000"/>
                    <a:lumOff val="60000"/>
                  </a:schemeClr>
                </a:solidFill>
              </a:rPr>
              <a:t>pilnveidotu</a:t>
            </a:r>
            <a:r>
              <a:rPr lang="lv-LV" sz="2400" dirty="0"/>
              <a:t> savas </a:t>
            </a:r>
            <a:r>
              <a:rPr lang="lv-LV" sz="2400" dirty="0">
                <a:solidFill>
                  <a:schemeClr val="accent6">
                    <a:lumMod val="40000"/>
                    <a:lumOff val="60000"/>
                  </a:schemeClr>
                </a:solidFill>
              </a:rPr>
              <a:t>zināšanas</a:t>
            </a:r>
            <a:r>
              <a:rPr lang="lv-LV" sz="2400" dirty="0"/>
              <a:t> galdnieka profesijas sfērā. Gūt plašāku uzskatu par mēbeļu izgatavošanas procesu. Un arī </a:t>
            </a:r>
            <a:r>
              <a:rPr lang="lv-LV" sz="2400" dirty="0">
                <a:solidFill>
                  <a:schemeClr val="accent6">
                    <a:lumMod val="40000"/>
                    <a:lumOff val="60000"/>
                  </a:schemeClr>
                </a:solidFill>
              </a:rPr>
              <a:t>piedalīties sociālajā dzīvē! </a:t>
            </a:r>
            <a:r>
              <a:rPr lang="lv-LV" sz="2400" dirty="0"/>
              <a:t>Aizbraukt uz citu valsti un dzīvot tajā trīs nedēļas, vai tā tik nav pieredze!?</a:t>
            </a:r>
          </a:p>
          <a:p>
            <a:pPr marL="0" indent="0">
              <a:buNone/>
            </a:pPr>
            <a:endParaRPr lang="en-US" sz="2800" dirty="0"/>
          </a:p>
          <a:p>
            <a:pPr marL="0" indent="0">
              <a:buNone/>
            </a:pPr>
            <a:endParaRPr lang="en-US" sz="2800" dirty="0"/>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pic>
        <p:nvPicPr>
          <p:cNvPr id="7" name="Picture 6">
            <a:extLst>
              <a:ext uri="{FF2B5EF4-FFF2-40B4-BE49-F238E27FC236}">
                <a16:creationId xmlns:a16="http://schemas.microsoft.com/office/drawing/2014/main" id="{704E7A80-6C9C-3A9D-BD55-B7B759D99EAA}"/>
              </a:ext>
            </a:extLst>
          </p:cNvPr>
          <p:cNvPicPr>
            <a:picLocks noChangeAspect="1"/>
          </p:cNvPicPr>
          <p:nvPr/>
        </p:nvPicPr>
        <p:blipFill rotWithShape="1">
          <a:blip r:embed="rId3">
            <a:extLst>
              <a:ext uri="{28A0092B-C50C-407E-A947-70E740481C1C}">
                <a14:useLocalDpi xmlns:a14="http://schemas.microsoft.com/office/drawing/2010/main" val="0"/>
              </a:ext>
            </a:extLst>
          </a:blip>
          <a:srcRect l="8311" t="13407" r="16903" b="6197"/>
          <a:stretch/>
        </p:blipFill>
        <p:spPr>
          <a:xfrm>
            <a:off x="6928104" y="2251928"/>
            <a:ext cx="4141201" cy="333881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184183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lv-LV" dirty="0"/>
              <a:t>Ko mēs iemācījāmies</a:t>
            </a:r>
            <a:r>
              <a:rPr lang="en-US" dirty="0"/>
              <a:t>?</a:t>
            </a:r>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800" y="2103120"/>
            <a:ext cx="5510169" cy="3849624"/>
          </a:xfrm>
        </p:spPr>
        <p:txBody>
          <a:bodyPr vert="horz" lIns="91440" tIns="45720" rIns="91440" bIns="45720" rtlCol="0" anchor="t">
            <a:normAutofit lnSpcReduction="10000"/>
          </a:bodyPr>
          <a:lstStyle/>
          <a:p>
            <a:r>
              <a:rPr lang="lv-LV" sz="2400" dirty="0"/>
              <a:t>Kamēr bijām Praksē Lietuvā mēs iemācījāmies strādāt ar </a:t>
            </a:r>
            <a:r>
              <a:rPr lang="lv-LV" sz="2400" dirty="0">
                <a:solidFill>
                  <a:schemeClr val="accent6">
                    <a:lumMod val="40000"/>
                    <a:lumOff val="60000"/>
                  </a:schemeClr>
                </a:solidFill>
              </a:rPr>
              <a:t>Septiņiem</a:t>
            </a:r>
            <a:r>
              <a:rPr lang="lv-LV" sz="2400" dirty="0"/>
              <a:t> dažādiem </a:t>
            </a:r>
            <a:r>
              <a:rPr lang="lv-LV" sz="2400" dirty="0">
                <a:solidFill>
                  <a:schemeClr val="accent6">
                    <a:lumMod val="40000"/>
                    <a:lumOff val="60000"/>
                  </a:schemeClr>
                </a:solidFill>
              </a:rPr>
              <a:t>darbgaldiem! </a:t>
            </a:r>
            <a:r>
              <a:rPr lang="lv-LV" sz="2400" dirty="0"/>
              <a:t>Iemācījāmies arī tos ieprogrammēt.</a:t>
            </a:r>
          </a:p>
          <a:p>
            <a:pPr>
              <a:buClr>
                <a:srgbClr val="FFFFFF"/>
              </a:buClr>
            </a:pPr>
            <a:r>
              <a:rPr lang="lv-LV" sz="2400" dirty="0"/>
              <a:t>Uzzinājām kā pareizi </a:t>
            </a:r>
            <a:r>
              <a:rPr lang="lv-LV" sz="2400" dirty="0">
                <a:solidFill>
                  <a:schemeClr val="accent6">
                    <a:lumMod val="40000"/>
                    <a:lumOff val="60000"/>
                  </a:schemeClr>
                </a:solidFill>
              </a:rPr>
              <a:t>montēt</a:t>
            </a:r>
            <a:r>
              <a:rPr lang="lv-LV" sz="2400" dirty="0"/>
              <a:t> un salikt kopā dažādākas </a:t>
            </a:r>
            <a:r>
              <a:rPr lang="lv-LV" sz="2400" dirty="0">
                <a:solidFill>
                  <a:schemeClr val="accent6">
                    <a:lumMod val="40000"/>
                    <a:lumOff val="60000"/>
                  </a:schemeClr>
                </a:solidFill>
              </a:rPr>
              <a:t>mēbeles</a:t>
            </a:r>
            <a:r>
              <a:rPr lang="lv-LV" sz="2400" dirty="0"/>
              <a:t>.</a:t>
            </a:r>
          </a:p>
          <a:p>
            <a:pPr>
              <a:buClr>
                <a:srgbClr val="FFFFFF"/>
              </a:buClr>
            </a:pPr>
            <a:r>
              <a:rPr lang="lv-LV" sz="2400" dirty="0"/>
              <a:t>Kā arī to kā </a:t>
            </a:r>
            <a:r>
              <a:rPr lang="lv-LV" sz="2400" dirty="0">
                <a:solidFill>
                  <a:schemeClr val="accent6">
                    <a:lumMod val="40000"/>
                    <a:lumOff val="60000"/>
                  </a:schemeClr>
                </a:solidFill>
              </a:rPr>
              <a:t>aprēķināt</a:t>
            </a:r>
            <a:r>
              <a:rPr lang="lv-LV" sz="2400" dirty="0"/>
              <a:t> cik daudz </a:t>
            </a:r>
            <a:r>
              <a:rPr lang="lv-LV" sz="2400" dirty="0">
                <a:solidFill>
                  <a:schemeClr val="accent6">
                    <a:lumMod val="40000"/>
                    <a:lumOff val="60000"/>
                  </a:schemeClr>
                </a:solidFill>
              </a:rPr>
              <a:t>materiālu</a:t>
            </a:r>
            <a:r>
              <a:rPr lang="lv-LV" sz="2400" dirty="0"/>
              <a:t> no vienas skaidu plāksnes mēs varam izzāģēt ar formātzāģa palīdzību.</a:t>
            </a:r>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pic>
        <p:nvPicPr>
          <p:cNvPr id="6" name="Picture 5">
            <a:extLst>
              <a:ext uri="{FF2B5EF4-FFF2-40B4-BE49-F238E27FC236}">
                <a16:creationId xmlns:a16="http://schemas.microsoft.com/office/drawing/2014/main" id="{AA42D00E-E70E-9EE7-847E-B2EF1FB8C8D6}"/>
              </a:ext>
            </a:extLst>
          </p:cNvPr>
          <p:cNvPicPr>
            <a:picLocks noChangeAspect="1"/>
          </p:cNvPicPr>
          <p:nvPr/>
        </p:nvPicPr>
        <p:blipFill rotWithShape="1">
          <a:blip r:embed="rId3">
            <a:extLst>
              <a:ext uri="{28A0092B-C50C-407E-A947-70E740481C1C}">
                <a14:useLocalDpi xmlns:a14="http://schemas.microsoft.com/office/drawing/2010/main" val="0"/>
              </a:ext>
            </a:extLst>
          </a:blip>
          <a:srcRect l="4573" r="6817"/>
          <a:stretch/>
        </p:blipFill>
        <p:spPr>
          <a:xfrm>
            <a:off x="6811664" y="2103120"/>
            <a:ext cx="4330020" cy="36649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799684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en-US"/>
              <a:t>Sazināšanās</a:t>
            </a:r>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800" y="2103120"/>
            <a:ext cx="10058400" cy="3849624"/>
          </a:xfrm>
        </p:spPr>
        <p:txBody>
          <a:bodyPr vert="horz" lIns="91440" tIns="45720" rIns="91440" bIns="45720" rtlCol="0" anchor="t">
            <a:normAutofit/>
          </a:bodyPr>
          <a:lstStyle/>
          <a:p>
            <a:pPr>
              <a:spcAft>
                <a:spcPts val="1200"/>
              </a:spcAft>
            </a:pPr>
            <a:r>
              <a:rPr lang="lv-LV" sz="2400" dirty="0"/>
              <a:t>Mūsu saziņa ar skolotājiem Lietuvā atšķīrās, man, Tomam, bija grūtāk sazināties ar skolotājiem, jo pārāk labi krievu valodu es nezināju. </a:t>
            </a:r>
          </a:p>
          <a:p>
            <a:pPr>
              <a:spcAft>
                <a:spcPts val="1200"/>
              </a:spcAft>
              <a:buClr>
                <a:srgbClr val="FFFFFF"/>
              </a:buClr>
            </a:pPr>
            <a:r>
              <a:rPr lang="lv-LV" sz="2400" dirty="0"/>
              <a:t>Toties Dairis kurš saprata krievu valodu labāk man izpalīdzēja un paskaidroja nedaudz ko skolotāji saka.</a:t>
            </a:r>
          </a:p>
          <a:p>
            <a:pPr>
              <a:spcAft>
                <a:spcPts val="1200"/>
              </a:spcAft>
              <a:buClr>
                <a:srgbClr val="FFFFFF"/>
              </a:buClr>
            </a:pPr>
            <a:r>
              <a:rPr lang="lv-LV" sz="2400" dirty="0"/>
              <a:t>Esam iemācījušies arī dažus vārdus, piemēram, kā ‘’</a:t>
            </a:r>
            <a:r>
              <a:rPr lang="lv-LV" sz="2400" dirty="0" err="1"/>
              <a:t>Ačiu</a:t>
            </a:r>
            <a:r>
              <a:rPr lang="lv-LV" sz="2400" dirty="0"/>
              <a:t>’’ – paldies, ‘’</a:t>
            </a:r>
            <a:r>
              <a:rPr lang="lv-LV" sz="2400" dirty="0" err="1"/>
              <a:t>Gerai</a:t>
            </a:r>
            <a:r>
              <a:rPr lang="lv-LV" sz="2400" dirty="0"/>
              <a:t>’’ – labi, ‘’</a:t>
            </a:r>
            <a:r>
              <a:rPr lang="lv-LV" sz="2400" dirty="0" err="1"/>
              <a:t>Bendrabutis</a:t>
            </a:r>
            <a:r>
              <a:rPr lang="lv-LV" sz="2400" dirty="0"/>
              <a:t>’’ – kopmītnes, </a:t>
            </a:r>
            <a:r>
              <a:rPr lang="lv-LV" sz="2400" dirty="0" err="1"/>
              <a:t>uc</a:t>
            </a:r>
            <a:r>
              <a:rPr lang="lv-LV" sz="2400" dirty="0"/>
              <a:t>.</a:t>
            </a:r>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spTree>
    <p:extLst>
      <p:ext uri="{BB962C8B-B14F-4D97-AF65-F5344CB8AC3E}">
        <p14:creationId xmlns:p14="http://schemas.microsoft.com/office/powerpoint/2010/main" val="38525127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799" y="922364"/>
            <a:ext cx="10058400" cy="1371600"/>
          </a:xfrm>
        </p:spPr>
        <p:txBody>
          <a:bodyPr>
            <a:normAutofit/>
          </a:bodyPr>
          <a:lstStyle/>
          <a:p>
            <a:r>
              <a:rPr lang="en-US" dirty="0" err="1"/>
              <a:t>Ekskursijas</a:t>
            </a:r>
            <a:br>
              <a:rPr lang="en-US" dirty="0"/>
            </a:br>
            <a:endParaRPr lang="en-US" dirty="0"/>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799" y="2086012"/>
            <a:ext cx="3907873" cy="3849624"/>
          </a:xfrm>
        </p:spPr>
        <p:txBody>
          <a:bodyPr vert="horz" lIns="91440" tIns="45720" rIns="91440" bIns="45720" rtlCol="0" anchor="t">
            <a:normAutofit/>
          </a:bodyPr>
          <a:lstStyle/>
          <a:p>
            <a:pPr>
              <a:buClr>
                <a:srgbClr val="FFFFFF"/>
              </a:buClr>
            </a:pPr>
            <a:r>
              <a:rPr lang="lv-LV" sz="2400" dirty="0"/>
              <a:t>Protams, kā jau visi, mēs arī devāmies uz ekskursijām. Nozīmīgākā, kuru mēs atceramies bija ekskursija uz  milzum lielu cehu ‘’</a:t>
            </a:r>
            <a:r>
              <a:rPr lang="lv-LV" sz="2400" dirty="0" err="1"/>
              <a:t>Narbutas</a:t>
            </a:r>
            <a:r>
              <a:rPr lang="lv-LV" sz="2400" dirty="0"/>
              <a:t>’’ kur veidoja  estētiski skaistas un ērtas mūsdienu tipa mēbeles</a:t>
            </a:r>
            <a:r>
              <a:rPr lang="en-US" sz="2800" dirty="0"/>
              <a:t>.</a:t>
            </a:r>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pic>
        <p:nvPicPr>
          <p:cNvPr id="9" name="Picture 8">
            <a:extLst>
              <a:ext uri="{FF2B5EF4-FFF2-40B4-BE49-F238E27FC236}">
                <a16:creationId xmlns:a16="http://schemas.microsoft.com/office/drawing/2014/main" id="{08B24892-FF39-7667-A4B5-278514A42B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8700" y="1860060"/>
            <a:ext cx="5623847" cy="37492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12164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pic>
        <p:nvPicPr>
          <p:cNvPr id="6" name="Picture 5">
            <a:extLst>
              <a:ext uri="{FF2B5EF4-FFF2-40B4-BE49-F238E27FC236}">
                <a16:creationId xmlns:a16="http://schemas.microsoft.com/office/drawing/2014/main" id="{2A79B5FB-F36F-9E19-79DD-1DF9D2D26A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064" y="612164"/>
            <a:ext cx="4511528" cy="3007685"/>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51B82E48-EE67-A39F-BE6E-51C02F863A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9353" y="3074558"/>
            <a:ext cx="4857227" cy="3238151"/>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a16="http://schemas.microsoft.com/office/drawing/2014/main" id="{E86677DF-5771-4A2A-EF2C-1194C39359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826"/>
          <a:stretch/>
        </p:blipFill>
        <p:spPr>
          <a:xfrm rot="16200000">
            <a:off x="7493993" y="1402054"/>
            <a:ext cx="4624879" cy="334500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619071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lv-LV" dirty="0"/>
              <a:t>Prakses prasmes Rēzeknes Tehnikumā</a:t>
            </a:r>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800" y="2103120"/>
            <a:ext cx="10058400" cy="3849624"/>
          </a:xfrm>
        </p:spPr>
        <p:txBody>
          <a:bodyPr vert="horz" lIns="91440" tIns="45720" rIns="91440" bIns="45720" rtlCol="0" anchor="t">
            <a:normAutofit/>
          </a:bodyPr>
          <a:lstStyle/>
          <a:p>
            <a:r>
              <a:rPr lang="lv-LV" sz="2400" dirty="0"/>
              <a:t>Diemžēl mums abiem, atbraucot no prakses uz Rēzeknes Tehnikumu, vēl nav bijusi iespēja izmantot savas prasmes, jo vēl nav bijusi neviena pati prakses stunda. Bet mēs ticam un zinām, ka nākotnē, viss ko iemācījāmies noteikti noderēs.  Arī Rēzeknes Tehnikumā, jo beidzot mums ir skaistas telpas un jauni darbgaldi</a:t>
            </a:r>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spTree>
    <p:extLst>
      <p:ext uri="{BB962C8B-B14F-4D97-AF65-F5344CB8AC3E}">
        <p14:creationId xmlns:p14="http://schemas.microsoft.com/office/powerpoint/2010/main" val="25241846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lv-LV" dirty="0"/>
              <a:t>Paštaisītās mēbeles Prakses laikā.</a:t>
            </a:r>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800" y="2103120"/>
            <a:ext cx="4587380" cy="3849624"/>
          </a:xfrm>
        </p:spPr>
        <p:txBody>
          <a:bodyPr vert="horz" lIns="91440" tIns="45720" rIns="91440" bIns="45720" rtlCol="0" anchor="t">
            <a:normAutofit/>
          </a:bodyPr>
          <a:lstStyle/>
          <a:p>
            <a:pPr marL="0" indent="0">
              <a:buNone/>
            </a:pPr>
            <a:r>
              <a:rPr lang="lv-LV" sz="2800" dirty="0"/>
              <a:t>Kā jau katrs mēbeļu galdnieks, aizbraucot uz praksi, pēdējā nedēļā mēs taisījām savu mēbeli. Tie bija divdurvju skapīši. Uzņēmušies pieredzi un ar skolotāja padomiem, Skapīši ātri vien bija gatavi!</a:t>
            </a:r>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pic>
        <p:nvPicPr>
          <p:cNvPr id="6" name="Picture 5">
            <a:extLst>
              <a:ext uri="{FF2B5EF4-FFF2-40B4-BE49-F238E27FC236}">
                <a16:creationId xmlns:a16="http://schemas.microsoft.com/office/drawing/2014/main" id="{24DCBB4D-8F74-FE71-17AE-D24EA2F9097F}"/>
              </a:ext>
            </a:extLst>
          </p:cNvPr>
          <p:cNvPicPr>
            <a:picLocks noChangeAspect="1"/>
          </p:cNvPicPr>
          <p:nvPr/>
        </p:nvPicPr>
        <p:blipFill rotWithShape="1">
          <a:blip r:embed="rId3">
            <a:extLst>
              <a:ext uri="{28A0092B-C50C-407E-A947-70E740481C1C}">
                <a14:useLocalDpi xmlns:a14="http://schemas.microsoft.com/office/drawing/2010/main" val="0"/>
              </a:ext>
            </a:extLst>
          </a:blip>
          <a:srcRect t="6624" r="13546"/>
          <a:stretch/>
        </p:blipFill>
        <p:spPr>
          <a:xfrm>
            <a:off x="6486284" y="2103120"/>
            <a:ext cx="4309538" cy="349093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167216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descr="Colored pencils inside a pencil holder which is on top of a wood table">
            <a:extLst>
              <a:ext uri="{FF2B5EF4-FFF2-40B4-BE49-F238E27FC236}">
                <a16:creationId xmlns:a16="http://schemas.microsoft.com/office/drawing/2014/main" id="{6543C3F6-2E4A-E650-7D8C-F68CC05A3E71}"/>
              </a:ext>
            </a:extLst>
          </p:cNvPr>
          <p:cNvPicPr>
            <a:picLocks noChangeAspect="1"/>
          </p:cNvPicPr>
          <p:nvPr/>
        </p:nvPicPr>
        <p:blipFill rotWithShape="1">
          <a:blip r:embed="rId2">
            <a:alphaModFix amt="35000"/>
          </a:blip>
          <a:srcRect t="15730"/>
          <a:stretch/>
        </p:blipFill>
        <p:spPr>
          <a:xfrm>
            <a:off x="1" y="10"/>
            <a:ext cx="12191999" cy="6857989"/>
          </a:xfrm>
          <a:prstGeom prst="rect">
            <a:avLst/>
          </a:prstGeom>
        </p:spPr>
      </p:pic>
      <p:sp>
        <p:nvSpPr>
          <p:cNvPr id="2" name="Title 1">
            <a:extLst>
              <a:ext uri="{FF2B5EF4-FFF2-40B4-BE49-F238E27FC236}">
                <a16:creationId xmlns:a16="http://schemas.microsoft.com/office/drawing/2014/main" id="{6A14E572-7B41-B6FC-4B6B-0478B1B8E344}"/>
              </a:ext>
            </a:extLst>
          </p:cNvPr>
          <p:cNvSpPr>
            <a:spLocks noGrp="1"/>
          </p:cNvSpPr>
          <p:nvPr>
            <p:ph type="title"/>
          </p:nvPr>
        </p:nvSpPr>
        <p:spPr>
          <a:xfrm>
            <a:off x="1066800" y="642594"/>
            <a:ext cx="10058400" cy="1371600"/>
          </a:xfrm>
        </p:spPr>
        <p:txBody>
          <a:bodyPr>
            <a:normAutofit/>
          </a:bodyPr>
          <a:lstStyle/>
          <a:p>
            <a:r>
              <a:rPr lang="en-US"/>
              <a:t>Erasmus+ Projekts</a:t>
            </a:r>
          </a:p>
        </p:txBody>
      </p:sp>
      <p:sp>
        <p:nvSpPr>
          <p:cNvPr id="3" name="Content Placeholder 2">
            <a:extLst>
              <a:ext uri="{FF2B5EF4-FFF2-40B4-BE49-F238E27FC236}">
                <a16:creationId xmlns:a16="http://schemas.microsoft.com/office/drawing/2014/main" id="{0FFEB4A3-FD6A-0325-7E33-B0F1CE00874E}"/>
              </a:ext>
            </a:extLst>
          </p:cNvPr>
          <p:cNvSpPr>
            <a:spLocks noGrp="1"/>
          </p:cNvSpPr>
          <p:nvPr>
            <p:ph idx="1"/>
          </p:nvPr>
        </p:nvSpPr>
        <p:spPr>
          <a:xfrm>
            <a:off x="1066800" y="2103120"/>
            <a:ext cx="10058400" cy="3849624"/>
          </a:xfrm>
        </p:spPr>
        <p:txBody>
          <a:bodyPr vert="horz" lIns="91440" tIns="45720" rIns="91440" bIns="45720" rtlCol="0" anchor="t">
            <a:normAutofit/>
          </a:bodyPr>
          <a:lstStyle/>
          <a:p>
            <a:pPr marL="0" indent="0">
              <a:buNone/>
            </a:pPr>
            <a:r>
              <a:rPr lang="lv-LV" sz="2800" dirty="0"/>
              <a:t>Mēs iesakām visiem piedalīties </a:t>
            </a:r>
            <a:r>
              <a:rPr lang="lv-LV" sz="2800" dirty="0">
                <a:ea typeface="+mn-lt"/>
                <a:cs typeface="+mn-lt"/>
              </a:rPr>
              <a:t>skolēnu apmaiņas programmā</a:t>
            </a:r>
            <a:r>
              <a:rPr lang="lv-LV" sz="2800" dirty="0"/>
              <a:t> </a:t>
            </a:r>
            <a:r>
              <a:rPr lang="lv-LV" sz="2800" dirty="0" err="1"/>
              <a:t>Erasmus</a:t>
            </a:r>
            <a:r>
              <a:rPr lang="lv-LV" sz="2800" dirty="0"/>
              <a:t>+, jo tā nav tikai pieredze. Tas ir piedzīvojums uz ārvalstīm! Vai tad nav interesanti gūt tādu dzīves pieredzi?</a:t>
            </a:r>
            <a:endParaRPr lang="lv-LV" dirty="0"/>
          </a:p>
        </p:txBody>
      </p:sp>
      <p:sp>
        <p:nvSpPr>
          <p:cNvPr id="12" name="Rectangle 11">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spTree>
    <p:extLst>
      <p:ext uri="{BB962C8B-B14F-4D97-AF65-F5344CB8AC3E}">
        <p14:creationId xmlns:p14="http://schemas.microsoft.com/office/powerpoint/2010/main" val="10255938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AnalogousFromRegularSeed_2SEEDS">
      <a:dk1>
        <a:srgbClr val="000000"/>
      </a:dk1>
      <a:lt1>
        <a:srgbClr val="FFFFFF"/>
      </a:lt1>
      <a:dk2>
        <a:srgbClr val="1B2F2F"/>
      </a:dk2>
      <a:lt2>
        <a:srgbClr val="F3F1F0"/>
      </a:lt2>
      <a:accent1>
        <a:srgbClr val="3B9EB1"/>
      </a:accent1>
      <a:accent2>
        <a:srgbClr val="46B196"/>
      </a:accent2>
      <a:accent3>
        <a:srgbClr val="4D7FC3"/>
      </a:accent3>
      <a:accent4>
        <a:srgbClr val="B13B3E"/>
      </a:accent4>
      <a:accent5>
        <a:srgbClr val="C37B4D"/>
      </a:accent5>
      <a:accent6>
        <a:srgbClr val="B19B3B"/>
      </a:accent6>
      <a:hlink>
        <a:srgbClr val="BF5641"/>
      </a:hlink>
      <a:folHlink>
        <a:srgbClr val="7F7F7F"/>
      </a:folHlink>
    </a:clrScheme>
    <a:fontScheme name="Savon">
      <a:majorFont>
        <a:latin typeface="Gill Sans M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docProps/app.xml><?xml version="1.0" encoding="utf-8"?>
<Properties xmlns="http://schemas.openxmlformats.org/officeDocument/2006/extended-properties" xmlns:vt="http://schemas.openxmlformats.org/officeDocument/2006/docPropsVTypes">
  <Template>office theme</Template>
  <TotalTime>102</TotalTime>
  <Words>419</Words>
  <Application>Microsoft Office PowerPoint</Application>
  <PresentationFormat>Widescreen</PresentationFormat>
  <Paragraphs>35</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Courier New</vt:lpstr>
      <vt:lpstr>Garamond</vt:lpstr>
      <vt:lpstr>Gill Sans MT</vt:lpstr>
      <vt:lpstr>SavonVTI</vt:lpstr>
      <vt:lpstr>Erasmus+ Projekts</vt:lpstr>
      <vt:lpstr>Mēbeļu galdnieku prakse Lietuvā</vt:lpstr>
      <vt:lpstr>Ko mēs iemācījāmies?</vt:lpstr>
      <vt:lpstr>Sazināšanās</vt:lpstr>
      <vt:lpstr>Ekskursijas </vt:lpstr>
      <vt:lpstr>PowerPoint Presentation</vt:lpstr>
      <vt:lpstr>Prakses prasmes Rēzeknes Tehnikumā</vt:lpstr>
      <vt:lpstr>Paštaisītās mēbeles Prakses laikā.</vt:lpstr>
      <vt:lpstr>Erasmus+ Projekts</vt:lpstr>
      <vt:lpstr>Plusi un mīnusi Erasmus+ programmā</vt:lpstr>
      <vt:lpstr>Paldies par uzmanību!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Dairis Belaks</cp:lastModifiedBy>
  <cp:revision>289</cp:revision>
  <dcterms:created xsi:type="dcterms:W3CDTF">2022-12-19T17:50:48Z</dcterms:created>
  <dcterms:modified xsi:type="dcterms:W3CDTF">2022-12-19T20:23:36Z</dcterms:modified>
</cp:coreProperties>
</file>